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94"/>
  </p:notesMasterIdLst>
  <p:handoutMasterIdLst>
    <p:handoutMasterId r:id="rId95"/>
  </p:handoutMasterIdLst>
  <p:sldIdLst>
    <p:sldId id="2147478584" r:id="rId6"/>
    <p:sldId id="3087" r:id="rId7"/>
    <p:sldId id="2147477614" r:id="rId8"/>
    <p:sldId id="10219" r:id="rId9"/>
    <p:sldId id="3093" r:id="rId10"/>
    <p:sldId id="2147478596" r:id="rId11"/>
    <p:sldId id="2147478692" r:id="rId12"/>
    <p:sldId id="2147478591" r:id="rId13"/>
    <p:sldId id="2147478592" r:id="rId14"/>
    <p:sldId id="2147478590" r:id="rId15"/>
    <p:sldId id="2147478593" r:id="rId16"/>
    <p:sldId id="2147478594" r:id="rId17"/>
    <p:sldId id="2147478687" r:id="rId18"/>
    <p:sldId id="2147478597" r:id="rId19"/>
    <p:sldId id="2147478598" r:id="rId20"/>
    <p:sldId id="2147478688" r:id="rId21"/>
    <p:sldId id="2147478693" r:id="rId22"/>
    <p:sldId id="2147478660" r:id="rId23"/>
    <p:sldId id="2147478616" r:id="rId24"/>
    <p:sldId id="2147478633" r:id="rId25"/>
    <p:sldId id="2147478637" r:id="rId26"/>
    <p:sldId id="2147478618" r:id="rId27"/>
    <p:sldId id="2147478703" r:id="rId28"/>
    <p:sldId id="2147478634" r:id="rId29"/>
    <p:sldId id="2147478630" r:id="rId30"/>
    <p:sldId id="2147478639" r:id="rId31"/>
    <p:sldId id="2147478619" r:id="rId32"/>
    <p:sldId id="2147478617" r:id="rId33"/>
    <p:sldId id="2147478636" r:id="rId34"/>
    <p:sldId id="2147478641" r:id="rId35"/>
    <p:sldId id="2147478625" r:id="rId36"/>
    <p:sldId id="2147478640" r:id="rId37"/>
    <p:sldId id="2147478696" r:id="rId38"/>
    <p:sldId id="2147478699" r:id="rId39"/>
    <p:sldId id="2147478712" r:id="rId40"/>
    <p:sldId id="2147478694" r:id="rId41"/>
    <p:sldId id="2147478683" r:id="rId42"/>
    <p:sldId id="2147478661" r:id="rId43"/>
    <p:sldId id="2147478659" r:id="rId44"/>
    <p:sldId id="2147478642" r:id="rId45"/>
    <p:sldId id="2147478689" r:id="rId46"/>
    <p:sldId id="2147478645" r:id="rId47"/>
    <p:sldId id="2147478669" r:id="rId48"/>
    <p:sldId id="2147478609" r:id="rId49"/>
    <p:sldId id="2147478717" r:id="rId50"/>
    <p:sldId id="2147478646" r:id="rId51"/>
    <p:sldId id="2147478647" r:id="rId52"/>
    <p:sldId id="2147478651" r:id="rId53"/>
    <p:sldId id="2147478652" r:id="rId54"/>
    <p:sldId id="2147478718" r:id="rId55"/>
    <p:sldId id="2147478653" r:id="rId56"/>
    <p:sldId id="2147478654" r:id="rId57"/>
    <p:sldId id="2147478655" r:id="rId58"/>
    <p:sldId id="2147478708" r:id="rId59"/>
    <p:sldId id="2147478709" r:id="rId60"/>
    <p:sldId id="2147478611" r:id="rId61"/>
    <p:sldId id="2147478705" r:id="rId62"/>
    <p:sldId id="2147478711" r:id="rId63"/>
    <p:sldId id="2147478710" r:id="rId64"/>
    <p:sldId id="2147478662" r:id="rId65"/>
    <p:sldId id="2147478657" r:id="rId66"/>
    <p:sldId id="2147478672" r:id="rId67"/>
    <p:sldId id="2147478648" r:id="rId68"/>
    <p:sldId id="2147478671" r:id="rId69"/>
    <p:sldId id="2147478663" r:id="rId70"/>
    <p:sldId id="2147478700" r:id="rId71"/>
    <p:sldId id="2147478650" r:id="rId72"/>
    <p:sldId id="2147478673" r:id="rId73"/>
    <p:sldId id="2147478600" r:id="rId74"/>
    <p:sldId id="2147478670" r:id="rId75"/>
    <p:sldId id="2147478675" r:id="rId76"/>
    <p:sldId id="2147478676" r:id="rId77"/>
    <p:sldId id="2147478677" r:id="rId78"/>
    <p:sldId id="2147478679" r:id="rId79"/>
    <p:sldId id="2147478602" r:id="rId80"/>
    <p:sldId id="2147478588" r:id="rId81"/>
    <p:sldId id="2147478664" r:id="rId82"/>
    <p:sldId id="2147478665" r:id="rId83"/>
    <p:sldId id="2147478606" r:id="rId84"/>
    <p:sldId id="2147478690" r:id="rId85"/>
    <p:sldId id="2147478668" r:id="rId86"/>
    <p:sldId id="2147478620" r:id="rId87"/>
    <p:sldId id="2147478681" r:id="rId88"/>
    <p:sldId id="2147478680" r:id="rId89"/>
    <p:sldId id="2147478682" r:id="rId90"/>
    <p:sldId id="2147478684" r:id="rId91"/>
    <p:sldId id="2142532304" r:id="rId92"/>
    <p:sldId id="2147477739" r:id="rId9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692"/>
            <p14:sldId id="2147478591"/>
            <p14:sldId id="2147478592"/>
            <p14:sldId id="2147478590"/>
            <p14:sldId id="2147478593"/>
            <p14:sldId id="2147478594"/>
            <p14:sldId id="2147478687"/>
          </p14:sldIdLst>
        </p14:section>
        <p14:section name="Architecture Overview" id="{EE11EE85-B1B4-4EC0-BE2E-45F87487BECE}">
          <p14:sldIdLst>
            <p14:sldId id="2147478597"/>
            <p14:sldId id="2147478598"/>
            <p14:sldId id="2147478688"/>
            <p14:sldId id="2147478693"/>
            <p14:sldId id="2147478660"/>
            <p14:sldId id="2147478616"/>
            <p14:sldId id="2147478633"/>
            <p14:sldId id="2147478637"/>
          </p14:sldIdLst>
        </p14:section>
        <p14:section name="Language" id="{C5FF66AC-9DF1-468A-9A7D-358278103D77}">
          <p14:sldIdLst>
            <p14:sldId id="2147478618"/>
            <p14:sldId id="2147478703"/>
            <p14:sldId id="2147478634"/>
            <p14:sldId id="2147478630"/>
            <p14:sldId id="2147478639"/>
            <p14:sldId id="2147478619"/>
            <p14:sldId id="2147478617"/>
            <p14:sldId id="2147478636"/>
            <p14:sldId id="2147478641"/>
          </p14:sldIdLst>
        </p14:section>
        <p14:section name="AI capabilities" id="{9602483F-86DD-4BF0-B1A5-0F8D249A5C8D}">
          <p14:sldIdLst>
            <p14:sldId id="2147478625"/>
            <p14:sldId id="2147478640"/>
            <p14:sldId id="2147478696"/>
            <p14:sldId id="2147478699"/>
            <p14:sldId id="2147478712"/>
            <p14:sldId id="2147478694"/>
            <p14:sldId id="2147478683"/>
            <p14:sldId id="2147478661"/>
            <p14:sldId id="2147478659"/>
            <p14:sldId id="2147478642"/>
            <p14:sldId id="2147478689"/>
            <p14:sldId id="2147478645"/>
            <p14:sldId id="2147478669"/>
          </p14:sldIdLst>
        </p14:section>
        <p14:section name="Integrations" id="{7D2EB585-189B-4595-95C2-9B2365F9DAB8}">
          <p14:sldIdLst>
            <p14:sldId id="2147478609"/>
            <p14:sldId id="2147478717"/>
            <p14:sldId id="2147478646"/>
            <p14:sldId id="2147478647"/>
            <p14:sldId id="2147478651"/>
            <p14:sldId id="2147478652"/>
          </p14:sldIdLst>
        </p14:section>
        <p14:section name="Channels" id="{1CF3E777-20FD-4755-AC7A-DF35C4F680B8}">
          <p14:sldIdLst>
            <p14:sldId id="2147478718"/>
            <p14:sldId id="2147478653"/>
            <p14:sldId id="2147478654"/>
            <p14:sldId id="2147478655"/>
            <p14:sldId id="2147478708"/>
            <p14:sldId id="2147478709"/>
          </p14:sldIdLst>
        </p14:section>
        <p14:section name="Security, monitoring &amp; governance" id="{24259275-A9C6-44AD-B2EE-8287F1CADBC7}">
          <p14:sldIdLst>
            <p14:sldId id="2147478611"/>
            <p14:sldId id="2147478705"/>
            <p14:sldId id="2147478711"/>
            <p14:sldId id="2147478710"/>
            <p14:sldId id="2147478662"/>
            <p14:sldId id="2147478657"/>
            <p14:sldId id="2147478672"/>
            <p14:sldId id="2147478648"/>
            <p14:sldId id="2147478671"/>
            <p14:sldId id="2147478663"/>
            <p14:sldId id="2147478700"/>
            <p14:sldId id="2147478650"/>
            <p14:sldId id="2147478673"/>
          </p14:sldIdLst>
        </p14:section>
        <p14:section name="Application Lifecycle Management" id="{BFA8B9DB-64D6-43D1-80D1-ED631ADD1447}">
          <p14:sldIdLst>
            <p14:sldId id="2147478600"/>
            <p14:sldId id="2147478670"/>
            <p14:sldId id="2147478675"/>
            <p14:sldId id="2147478676"/>
            <p14:sldId id="2147478677"/>
            <p14:sldId id="2147478679"/>
          </p14:sldIdLst>
        </p14:section>
        <p14:section name="Analytics &amp; KPIs" id="{3180715A-2BB2-49AA-ABA7-4C7E0365F6DB}">
          <p14:sldIdLst>
            <p14:sldId id="2147478602"/>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14747773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A995842C-C525-6920-467D-6D3405CF1E72}" name="Audrie Gordon" initials="AG" userId="S::audrie@microsoft.com::37905532-f36c-4e24-bce7-96ac70ca5170"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50DBE05D-8A23-63D8-75E8-61EA2B493ADF}" name="Diganta Kumar" initials="DK" userId="S::digantak@microsoft.com::1cf519c1-7d01-4387-9c02-8190d9a05082" providerId="AD"/>
  <p188:author id="{19436A71-6289-DAC3-5935-2D0ED3A1B624}" name="Paul Langowski" initials="PL" userId="S::palangow@microsoft.com::1463dfd8-a46d-4816-b6fe-784616dadbf9" providerId="AD"/>
  <p188:author id="{51A80977-D16B-44BF-F2EB-61CFC4E9C667}" name="Peter Swimm" initials="PS" userId="S::peterswimm@microsoft.com::d0d260a2-a118-4791-baf9-dd33bfa8b435"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DEFC"/>
    <a:srgbClr val="262626"/>
    <a:srgbClr val="A20000"/>
    <a:srgbClr val="75776F"/>
    <a:srgbClr val="0C7B12"/>
    <a:srgbClr val="172C51"/>
    <a:srgbClr val="4CCBED"/>
    <a:srgbClr val="03181F"/>
    <a:srgbClr val="9BF00B"/>
    <a:srgbClr val="1EC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FE67E-3346-4537-9945-42D9E6ED630E}" v="6030" dt="2024-03-05T16:53:11.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30" autoAdjust="0"/>
  </p:normalViewPr>
  <p:slideViewPr>
    <p:cSldViewPr snapToGrid="0">
      <p:cViewPr varScale="1">
        <p:scale>
          <a:sx n="97" d="100"/>
          <a:sy n="97" d="100"/>
        </p:scale>
        <p:origin x="996"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3/5/2024 4:28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3/5/2024 4:28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43773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25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8189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6623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3/5/2024 4:28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7750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rewriting:</a:t>
            </a:r>
          </a:p>
          <a:p>
            <a:r>
              <a:rPr lang="en-US" dirty="0"/>
              <a:t>To search across a variety of data sources, Generative Answers utilizes Query rewriting to rewrite the user’s question into a form supported by a given data source; potentially including keywords or the full request. This step also uses context from the last ten turns of the conversation to improve search results, such as replacing "it" in the following query "how much does it cost?" with the product in question if it can be determined from the conversation.</a:t>
            </a:r>
          </a:p>
          <a:p>
            <a:endParaRPr lang="en-US" dirty="0"/>
          </a:p>
          <a:p>
            <a:r>
              <a:rPr lang="en-US" b="1" dirty="0"/>
              <a:t>Summarization:</a:t>
            </a:r>
          </a:p>
          <a:p>
            <a:r>
              <a:rPr lang="en-US" dirty="0"/>
              <a:t>When given a user query, we search across all the configured knowledge sources and retrieve relevant information. We take the top n results from each source and context from the last n turns of the conversation, and pass those to the LLM along with instructions on how to use that data to generate the resulting answer and the relevant knowledge excerpt to the copilot. It will use this knowledge to generate its response. </a:t>
            </a:r>
          </a:p>
          <a:p>
            <a:endParaRPr lang="en-US" dirty="0"/>
          </a:p>
          <a:p>
            <a:r>
              <a:rPr lang="en-US" b="1" dirty="0"/>
              <a:t>Moderation:</a:t>
            </a:r>
          </a:p>
          <a:p>
            <a:r>
              <a:rPr lang="en-US" dirty="0"/>
              <a:t>We use Azure OpenAI moderation for mitigating the following harms categories: Hate and Fairness, Sexual, Violence, Self-Harm, Jailbreak, Protected Material for Text (copyright). This moderation is in addition to our prompt-level harms mitigations and acts as an additional measure. </a:t>
            </a:r>
          </a:p>
          <a:p>
            <a:endParaRPr lang="en-US" dirty="0"/>
          </a:p>
          <a:p>
            <a:r>
              <a:rPr lang="en-US" b="1" dirty="0"/>
              <a:t>Response validation:</a:t>
            </a:r>
          </a:p>
          <a:p>
            <a:r>
              <a:rPr lang="en-US" dirty="0"/>
              <a:t>For grounding validation and hallucination removal, we also evaluate the content returned from search to determine whether we believe it's relevant before including it in the request to the LLM. Then when a response is received back from the LLM, we do a final check to ensure that the content is grounded in the knowledge sources configured prior to sending the final response to the user. Given a response from LLM, we first make sure that there are citations for each claim. If there are not citations, the response is flagged and not sent to the user. If all the citations are present, we then make sure that the claims made in the response are related to the cited materials. If the claim does not match the content, there is a hallucination, and the response is flagged and not sent to the user (typically resulting in “I’m sorry….” expressions from the copilot).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46247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99666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54526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00143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48767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31458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29497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75668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7</a:t>
            </a:fld>
            <a:endParaRPr lang="en-US"/>
          </a:p>
        </p:txBody>
      </p:sp>
    </p:spTree>
    <p:extLst>
      <p:ext uri="{BB962C8B-B14F-4D97-AF65-F5344CB8AC3E}">
        <p14:creationId xmlns:p14="http://schemas.microsoft.com/office/powerpoint/2010/main" val="221598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2139283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3/5/2024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6264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a:solidFill>
                  <a:schemeClr val="bg2">
                    <a:lumMod val="75000"/>
                    <a:lumOff val="25000"/>
                  </a:schemeClr>
                </a:solidFill>
                <a:latin typeface="Aptos" panose="020B0004020202020204" pitchFamily="34" charset="0"/>
              </a:rPr>
              <a:t>V1.4</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3.sv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sv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svg"/><Relationship Id="rId33" Type="http://schemas.openxmlformats.org/officeDocument/2006/relationships/image" Target="../media/image70.svg"/><Relationship Id="rId38" Type="http://schemas.openxmlformats.org/officeDocument/2006/relationships/image" Target="../media/image72.png"/><Relationship Id="rId2" Type="http://schemas.openxmlformats.org/officeDocument/2006/relationships/notesSlide" Target="../notesSlides/notesSlide11.xml"/><Relationship Id="rId16" Type="http://schemas.openxmlformats.org/officeDocument/2006/relationships/image" Target="../media/image53.png"/><Relationship Id="rId20" Type="http://schemas.openxmlformats.org/officeDocument/2006/relationships/image" Target="../media/image57.svg"/><Relationship Id="rId29" Type="http://schemas.openxmlformats.org/officeDocument/2006/relationships/image" Target="../media/image66.sv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10.svg"/><Relationship Id="rId40" Type="http://schemas.openxmlformats.org/officeDocument/2006/relationships/image" Target="../media/image39.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9.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sv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hyperlink" Target="https://nguyeindo.com/watch/microsoft-365-copilot-in-excel/" TargetMode="External"/><Relationship Id="rId8" Type="http://schemas.openxmlformats.org/officeDocument/2006/relationships/image" Target="../media/image45.png"/><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png"/><Relationship Id="rId3" Type="http://schemas.openxmlformats.org/officeDocument/2006/relationships/image" Target="../media/image76.png"/><Relationship Id="rId7" Type="http://schemas.openxmlformats.org/officeDocument/2006/relationships/image" Target="../media/image80.sv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49.svg"/><Relationship Id="rId5" Type="http://schemas.openxmlformats.org/officeDocument/2006/relationships/image" Target="../media/image78.png"/><Relationship Id="rId10" Type="http://schemas.openxmlformats.org/officeDocument/2006/relationships/image" Target="../media/image48.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85.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84.svg"/><Relationship Id="rId2" Type="http://schemas.openxmlformats.org/officeDocument/2006/relationships/notesSlide" Target="../notesSlides/notesSlide17.xml"/><Relationship Id="rId16" Type="http://schemas.openxmlformats.org/officeDocument/2006/relationships/image" Target="../media/image88.svg"/><Relationship Id="rId1" Type="http://schemas.openxmlformats.org/officeDocument/2006/relationships/slideLayout" Target="../slideLayouts/slideLayout3.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83.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87.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86.sv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microsoft-copilot-studio/guidance/trigger-phrases-best-practic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slot-filling-best-practi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clu-integr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92.svg"/><Relationship Id="rId12" Type="http://schemas.openxmlformats.org/officeDocument/2006/relationships/image" Target="../media/image97.png"/><Relationship Id="rId17" Type="http://schemas.openxmlformats.org/officeDocument/2006/relationships/image" Target="../media/image102.sv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5" Type="http://schemas.openxmlformats.org/officeDocument/2006/relationships/image" Target="../media/image10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microsoft-copilot-studio/guidance/topics-overview"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microsoft-copilot-studio/nlu-boost-conversation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fallback-topic"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0M0C8YSUw8" TargetMode="External"/><Relationship Id="rId3" Type="http://schemas.openxmlformats.org/officeDocument/2006/relationships/hyperlink" Target="https://learn.microsoft.com/en-us/microsoft-copilot-studio/authoring-language-support" TargetMode="External"/><Relationship Id="rId7" Type="http://schemas.openxmlformats.org/officeDocument/2006/relationships/hyperlink" Target="https://www.youtube.com/watch?v=SDmFMXRZR5o"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learn.microsoft.com/en-us/microsoft-copilot-studio/multilingual" TargetMode="Externa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microsoft-copilot-studio/advanced-clu-integrati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hyperlink" Target="https://aka.ms/ShareAIStory" TargetMode="External"/><Relationship Id="rId2" Type="http://schemas.openxmlformats.org/officeDocument/2006/relationships/notesSlide" Target="../notesSlides/notesSlide3.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tabs=preview#inactivit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4.svg"/></Relationships>
</file>

<file path=ppt/slides/_rels/slide34.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18" Type="http://schemas.openxmlformats.org/officeDocument/2006/relationships/image" Target="../media/image125.sv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24.png"/><Relationship Id="rId2" Type="http://schemas.openxmlformats.org/officeDocument/2006/relationships/notesSlide" Target="../notesSlides/notesSlide28.xml"/><Relationship Id="rId16" Type="http://schemas.openxmlformats.org/officeDocument/2006/relationships/image" Target="../media/image123.svg"/><Relationship Id="rId20" Type="http://schemas.openxmlformats.org/officeDocument/2006/relationships/image" Target="../media/image127.svg"/><Relationship Id="rId1" Type="http://schemas.openxmlformats.org/officeDocument/2006/relationships/slideLayout" Target="../slideLayouts/slideLayout5.xml"/><Relationship Id="rId6" Type="http://schemas.openxmlformats.org/officeDocument/2006/relationships/image" Target="../media/image113.svg"/><Relationship Id="rId11" Type="http://schemas.openxmlformats.org/officeDocument/2006/relationships/image" Target="../media/image118.png"/><Relationship Id="rId24" Type="http://schemas.openxmlformats.org/officeDocument/2006/relationships/image" Target="../media/image131.sv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10" Type="http://schemas.openxmlformats.org/officeDocument/2006/relationships/image" Target="../media/image117.svg"/><Relationship Id="rId19" Type="http://schemas.openxmlformats.org/officeDocument/2006/relationships/image" Target="../media/image126.pn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 Id="rId22" Type="http://schemas.openxmlformats.org/officeDocument/2006/relationships/image" Target="../media/image129.sv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sv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45.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36.png"/><Relationship Id="rId17" Type="http://schemas.openxmlformats.org/officeDocument/2006/relationships/image" Target="../media/image141.svg"/><Relationship Id="rId25" Type="http://schemas.openxmlformats.org/officeDocument/2006/relationships/image" Target="../media/image149.svg"/><Relationship Id="rId2" Type="http://schemas.openxmlformats.org/officeDocument/2006/relationships/notesSlide" Target="../notesSlides/notesSlide29.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35.svg"/><Relationship Id="rId24" Type="http://schemas.openxmlformats.org/officeDocument/2006/relationships/image" Target="../media/image148.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39.svg"/><Relationship Id="rId23" Type="http://schemas.openxmlformats.org/officeDocument/2006/relationships/image" Target="../media/image147.svg"/><Relationship Id="rId10" Type="http://schemas.openxmlformats.org/officeDocument/2006/relationships/image" Target="../media/image134.png"/><Relationship Id="rId19" Type="http://schemas.openxmlformats.org/officeDocument/2006/relationships/image" Target="../media/image143.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33.sv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53.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52.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hyperlink" Target="https://learn.microsoft.com/en-us/microsoft-copilot-studio/nlu-generative-answers-sharepoint-onedrive" TargetMode="External"/><Relationship Id="rId18" Type="http://schemas.openxmlformats.org/officeDocument/2006/relationships/image" Target="../media/image163.svg"/><Relationship Id="rId26" Type="http://schemas.openxmlformats.org/officeDocument/2006/relationships/image" Target="../media/image169.svg"/><Relationship Id="rId3" Type="http://schemas.openxmlformats.org/officeDocument/2006/relationships/image" Target="../media/image154.png"/><Relationship Id="rId21" Type="http://schemas.openxmlformats.org/officeDocument/2006/relationships/image" Target="../media/image110.png"/><Relationship Id="rId7" Type="http://schemas.openxmlformats.org/officeDocument/2006/relationships/image" Target="../media/image158.png"/><Relationship Id="rId12" Type="http://schemas.openxmlformats.org/officeDocument/2006/relationships/hyperlink" Target="https://learn.microsoft.com/en-us/microsoft-copilot-studio/nlu-generative-answers-bing" TargetMode="External"/><Relationship Id="rId17" Type="http://schemas.openxmlformats.org/officeDocument/2006/relationships/image" Target="../media/image162.png"/><Relationship Id="rId25" Type="http://schemas.openxmlformats.org/officeDocument/2006/relationships/image" Target="../media/image168.png"/><Relationship Id="rId2" Type="http://schemas.openxmlformats.org/officeDocument/2006/relationships/notesSlide" Target="../notesSlides/notesSlide32.xml"/><Relationship Id="rId16" Type="http://schemas.openxmlformats.org/officeDocument/2006/relationships/hyperlink" Target="https://learn.microsoft.com/en-us/microsoft-copilot-studio/nlu-generative-answers-azure-openai" TargetMode="External"/><Relationship Id="rId20" Type="http://schemas.microsoft.com/office/2007/relationships/hdphoto" Target="../media/hdphoto6.wdp"/><Relationship Id="rId29" Type="http://schemas.openxmlformats.org/officeDocument/2006/relationships/image" Target="../media/image172.png"/><Relationship Id="rId1" Type="http://schemas.openxmlformats.org/officeDocument/2006/relationships/slideLayout" Target="../slideLayouts/slideLayout3.xml"/><Relationship Id="rId6" Type="http://schemas.openxmlformats.org/officeDocument/2006/relationships/image" Target="../media/image157.svg"/><Relationship Id="rId11" Type="http://schemas.openxmlformats.org/officeDocument/2006/relationships/hyperlink" Target="https://learn.microsoft.com/en-us/microsoft-copilot-studio/nlu-boost-conversations#url-considerations" TargetMode="External"/><Relationship Id="rId24" Type="http://schemas.openxmlformats.org/officeDocument/2006/relationships/image" Target="../media/image167.svg"/><Relationship Id="rId32" Type="http://schemas.openxmlformats.org/officeDocument/2006/relationships/image" Target="../media/image175.svg"/><Relationship Id="rId5" Type="http://schemas.openxmlformats.org/officeDocument/2006/relationships/image" Target="../media/image156.png"/><Relationship Id="rId15" Type="http://schemas.openxmlformats.org/officeDocument/2006/relationships/hyperlink" Target="https://learn.microsoft.com/en-us/microsoft-copilot-studio/nlu-documents" TargetMode="External"/><Relationship Id="rId23" Type="http://schemas.openxmlformats.org/officeDocument/2006/relationships/image" Target="../media/image166.png"/><Relationship Id="rId28" Type="http://schemas.openxmlformats.org/officeDocument/2006/relationships/image" Target="../media/image171.svg"/><Relationship Id="rId10" Type="http://schemas.openxmlformats.org/officeDocument/2006/relationships/image" Target="../media/image161.svg"/><Relationship Id="rId19" Type="http://schemas.openxmlformats.org/officeDocument/2006/relationships/image" Target="../media/image164.png"/><Relationship Id="rId31" Type="http://schemas.openxmlformats.org/officeDocument/2006/relationships/image" Target="../media/image174.png"/><Relationship Id="rId4" Type="http://schemas.openxmlformats.org/officeDocument/2006/relationships/image" Target="../media/image155.svg"/><Relationship Id="rId9" Type="http://schemas.openxmlformats.org/officeDocument/2006/relationships/image" Target="../media/image160.png"/><Relationship Id="rId14" Type="http://schemas.openxmlformats.org/officeDocument/2006/relationships/hyperlink" Target="https://learn.microsoft.com/en-us/microsoft-copilot-studio/nlu-generative-answers-custom-data" TargetMode="External"/><Relationship Id="rId22" Type="http://schemas.openxmlformats.org/officeDocument/2006/relationships/image" Target="../media/image165.svg"/><Relationship Id="rId27" Type="http://schemas.openxmlformats.org/officeDocument/2006/relationships/image" Target="../media/image170.png"/><Relationship Id="rId30" Type="http://schemas.openxmlformats.org/officeDocument/2006/relationships/image" Target="../media/image173.svg"/></Relationships>
</file>

<file path=ppt/slides/_rels/slide39.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4.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50.xml"/><Relationship Id="rId3" Type="http://schemas.openxmlformats.org/officeDocument/2006/relationships/slide" Target="slide6.xml"/><Relationship Id="rId7" Type="http://schemas.openxmlformats.org/officeDocument/2006/relationships/slide" Target="slide56.xml"/><Relationship Id="rId12" Type="http://schemas.openxmlformats.org/officeDocument/2006/relationships/slide" Target="slide3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44.xml"/><Relationship Id="rId11" Type="http://schemas.openxmlformats.org/officeDocument/2006/relationships/slide" Target="slide82.xml"/><Relationship Id="rId5" Type="http://schemas.openxmlformats.org/officeDocument/2006/relationships/slide" Target="slide22.xml"/><Relationship Id="rId10" Type="http://schemas.openxmlformats.org/officeDocument/2006/relationships/slide" Target="slide79.xml"/><Relationship Id="rId4" Type="http://schemas.openxmlformats.org/officeDocument/2006/relationships/slide" Target="slide14.xml"/><Relationship Id="rId9" Type="http://schemas.openxmlformats.org/officeDocument/2006/relationships/slide" Target="slide75.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youtube.com/watch?v=YDX5aixOicY"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microsoft-copilot-studio/nlu-authorin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youtube.com/watch?v=dJA_SJoU2O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177.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175.svg"/><Relationship Id="rId2" Type="http://schemas.openxmlformats.org/officeDocument/2006/relationships/notesSlide" Target="../notesSlides/notesSlide38.xml"/><Relationship Id="rId16" Type="http://schemas.openxmlformats.org/officeDocument/2006/relationships/image" Target="../media/image180.svg"/><Relationship Id="rId1" Type="http://schemas.openxmlformats.org/officeDocument/2006/relationships/slideLayout" Target="../slideLayouts/slideLayout3.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174.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179.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78.sv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mattjimison.com/2023/05/16/the-execution-of-template-action-return_values_to_power_virtual_agents-is-fail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proactive-message" TargetMode="External"/><Relationship Id="rId4" Type="http://schemas.openxmlformats.org/officeDocument/2006/relationships/hyperlink" Target="https://learn.microsoft.com/en-us/microsoft-copilot-studio/error-codes?tabs=webApp#flowactiontimedou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CopilotStudioImplementationGuideFeedb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markdownguide.org/"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learn.microsoft.com/en-us/microsoftteams/platform/bots/how-to/format-your-bot-message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learn.microsoft.com/en-us/azure/bot-service/bot-builder-webchat-overview?view=azure-bot-service-4.0" TargetMode="External"/><Relationship Id="rId5" Type="http://schemas.openxmlformats.org/officeDocument/2006/relationships/hyperlink" Target="https://learn.microsoft.com/en-us/microsoft-copilot-studio/customize-default-canvas?tabs=web#customize-and-host-your-chat-canvas-advanced" TargetMode="External"/><Relationship Id="rId4" Type="http://schemas.openxmlformats.org/officeDocument/2006/relationships/hyperlink" Target="https://learn.microsoft.com/en-us/microsoft-copilot-studio/customize-default-canvas?tabs=web#customize-the-default-canvas-simple" TargetMode="External"/><Relationship Id="rId9" Type="http://schemas.openxmlformats.org/officeDocument/2006/relationships/hyperlink" Target="https://adaptivecards.io/"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generic-handoff"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186.svg"/><Relationship Id="rId18" Type="http://schemas.openxmlformats.org/officeDocument/2006/relationships/image" Target="../media/image191.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194.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185.png"/><Relationship Id="rId17" Type="http://schemas.openxmlformats.org/officeDocument/2006/relationships/image" Target="../media/image190.svg"/><Relationship Id="rId2" Type="http://schemas.openxmlformats.org/officeDocument/2006/relationships/notesSlide" Target="../notesSlides/notesSlide44.xml"/><Relationship Id="rId16" Type="http://schemas.openxmlformats.org/officeDocument/2006/relationships/image" Target="../media/image189.png"/><Relationship Id="rId20"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184.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188.svg"/><Relationship Id="rId23" Type="http://schemas.openxmlformats.org/officeDocument/2006/relationships/image" Target="../media/image196.svg"/><Relationship Id="rId10" Type="http://schemas.openxmlformats.org/officeDocument/2006/relationships/image" Target="../media/image183.png"/><Relationship Id="rId19" Type="http://schemas.openxmlformats.org/officeDocument/2006/relationships/image" Target="../media/image192.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187.png"/><Relationship Id="rId22" Type="http://schemas.openxmlformats.org/officeDocument/2006/relationships/image" Target="../media/image195.png"/></Relationships>
</file>

<file path=ppt/slides/_rels/slide55.xml.rels><?xml version="1.0" encoding="UTF-8" standalone="yes"?>
<Relationships xmlns="http://schemas.openxmlformats.org/package/2006/relationships"><Relationship Id="rId8" Type="http://schemas.openxmlformats.org/officeDocument/2006/relationships/image" Target="../media/image186.svg"/><Relationship Id="rId13" Type="http://schemas.openxmlformats.org/officeDocument/2006/relationships/image" Target="../media/image191.png"/><Relationship Id="rId18" Type="http://schemas.openxmlformats.org/officeDocument/2006/relationships/image" Target="../media/image196.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185.png"/><Relationship Id="rId12" Type="http://schemas.openxmlformats.org/officeDocument/2006/relationships/image" Target="../media/image190.svg"/><Relationship Id="rId17" Type="http://schemas.openxmlformats.org/officeDocument/2006/relationships/image" Target="../media/image195.png"/><Relationship Id="rId2" Type="http://schemas.openxmlformats.org/officeDocument/2006/relationships/notesSlide" Target="../notesSlides/notesSlide45.xml"/><Relationship Id="rId16" Type="http://schemas.openxmlformats.org/officeDocument/2006/relationships/image" Target="../media/image194.svg"/><Relationship Id="rId20" Type="http://schemas.openxmlformats.org/officeDocument/2006/relationships/image" Target="../media/image198.svg"/><Relationship Id="rId1" Type="http://schemas.openxmlformats.org/officeDocument/2006/relationships/slideLayout" Target="../slideLayouts/slideLayout3.xml"/><Relationship Id="rId6" Type="http://schemas.openxmlformats.org/officeDocument/2006/relationships/image" Target="../media/image184.sv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svg"/><Relationship Id="rId19" Type="http://schemas.openxmlformats.org/officeDocument/2006/relationships/image" Target="../media/image197.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187.png"/><Relationship Id="rId14" Type="http://schemas.openxmlformats.org/officeDocument/2006/relationships/image" Target="../media/image192.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aka.ms/CopilotStudioForTeams" TargetMode="External"/><Relationship Id="rId18" Type="http://schemas.openxmlformats.org/officeDocument/2006/relationships/image" Target="../media/image203.pn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206.sv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copilotstudio.microsoft.com/" TargetMode="External"/><Relationship Id="rId17" Type="http://schemas.openxmlformats.org/officeDocument/2006/relationships/image" Target="../media/image202.svg"/><Relationship Id="rId2" Type="http://schemas.openxmlformats.org/officeDocument/2006/relationships/notesSlide" Target="../notesSlides/notesSlide46.xml"/><Relationship Id="rId16" Type="http://schemas.openxmlformats.org/officeDocument/2006/relationships/image" Target="../media/image201.png"/><Relationship Id="rId20" Type="http://schemas.openxmlformats.org/officeDocument/2006/relationships/image" Target="../media/image205.png"/><Relationship Id="rId1" Type="http://schemas.openxmlformats.org/officeDocument/2006/relationships/slideLayout" Target="../slideLayouts/slideLayout3.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200.svg"/><Relationship Id="rId23" Type="http://schemas.openxmlformats.org/officeDocument/2006/relationships/image" Target="../media/image208.sv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204.sv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image" Target="../media/image199.png"/><Relationship Id="rId22" Type="http://schemas.openxmlformats.org/officeDocument/2006/relationships/image" Target="../media/image207.png"/></Relationships>
</file>

<file path=ppt/slides/_rels/slide58.xml.rels><?xml version="1.0" encoding="UTF-8" standalone="yes"?>
<Relationships xmlns="http://schemas.openxmlformats.org/package/2006/relationships"><Relationship Id="rId8" Type="http://schemas.openxmlformats.org/officeDocument/2006/relationships/hyperlink" Target="https://learn.microsoft.com/en-us/microsoft-copilot-studio/manage-data-movement-outside-us" TargetMode="External"/><Relationship Id="rId13" Type="http://schemas.openxmlformats.org/officeDocument/2006/relationships/hyperlink" Target="https://learn.microsoft.com/en-us/microsoft-copilot-studio/advanced-end-user-authentication?tabs=web#authentication-variables" TargetMode="External"/><Relationship Id="rId18" Type="http://schemas.openxmlformats.org/officeDocument/2006/relationships/hyperlink" Target="https://learn.microsoft.com/en-us/power-platform/admin/ip-firewall" TargetMode="External"/><Relationship Id="rId3" Type="http://schemas.openxmlformats.org/officeDocument/2006/relationships/hyperlink" Target="https://learn.microsoft.com/en-us/entra/identity/users/licensing-groups-assign" TargetMode="External"/><Relationship Id="rId21" Type="http://schemas.openxmlformats.org/officeDocument/2006/relationships/image" Target="../media/image209.png"/><Relationship Id="rId7" Type="http://schemas.openxmlformats.org/officeDocument/2006/relationships/hyperlink" Target="https://learn.microsoft.com/en-us/microsoft-copilot-studio/security-and-governance" TargetMode="External"/><Relationship Id="rId12" Type="http://schemas.openxmlformats.org/officeDocument/2006/relationships/hyperlink" Target="https://learn.microsoft.com/en-us/power-apps/maker/data-platform/environmentvariables-azure-key-vault-secrets" TargetMode="External"/><Relationship Id="rId17" Type="http://schemas.openxmlformats.org/officeDocument/2006/relationships/hyperlink" Target="https://learn.microsoft.com/en-us/power-platform/admin/about-lockbox" TargetMode="External"/><Relationship Id="rId2" Type="http://schemas.openxmlformats.org/officeDocument/2006/relationships/notesSlide" Target="../notesSlides/notesSlide47.xml"/><Relationship Id="rId16" Type="http://schemas.openxmlformats.org/officeDocument/2006/relationships/hyperlink" Target="https://learn.microsoft.com/en-us/power-platform/admin/customer-managed-key" TargetMode="External"/><Relationship Id="rId20" Type="http://schemas.openxmlformats.org/officeDocument/2006/relationships/hyperlink" Target="https://learn.microsoft.com/en-us/entra/architecture/secure-best-practices" TargetMode="External"/><Relationship Id="rId1" Type="http://schemas.openxmlformats.org/officeDocument/2006/relationships/slideLayout" Target="../slideLayouts/slideLayout3.xml"/><Relationship Id="rId6" Type="http://schemas.openxmlformats.org/officeDocument/2006/relationships/hyperlink" Target="https://learn.microsoft.com/en-us/microsoft-copilot-studio/admin-data-loss-prevention" TargetMode="External"/><Relationship Id="rId11" Type="http://schemas.openxmlformats.org/officeDocument/2006/relationships/hyperlink" Target="https://learn.microsoft.com/en-us/power-platform/admin/security/connect-data-sources" TargetMode="External"/><Relationship Id="rId5" Type="http://schemas.openxmlformats.org/officeDocument/2006/relationships/hyperlink" Target="https://learn.microsoft.com/en-us/power-platform/admin/manage-group-teams" TargetMode="External"/><Relationship Id="rId15" Type="http://schemas.openxmlformats.org/officeDocument/2006/relationships/hyperlink" Target="https://learn.microsoft.com/en-us/power-platform/admin/enable-use-comprehensive-auditing" TargetMode="External"/><Relationship Id="rId10" Type="http://schemas.openxmlformats.org/officeDocument/2006/relationships/hyperlink" Target="https://learn.microsoft.com/en-us/microsoft-copilot-studio/admin-share-bots?tabs=web" TargetMode="External"/><Relationship Id="rId19" Type="http://schemas.openxmlformats.org/officeDocument/2006/relationships/hyperlink" Target="https://learn.microsoft.com/en-us/power-platform/admin/vnet-support-overview" TargetMode="External"/><Relationship Id="rId4" Type="http://schemas.openxmlformats.org/officeDocument/2006/relationships/hyperlink" Target="https://learn.microsoft.com/en-us/power-platform/admin/control-user-access" TargetMode="External"/><Relationship Id="rId9" Type="http://schemas.openxmlformats.org/officeDocument/2006/relationships/hyperlink" Target="https://learn.microsoft.com/en-us/microsoft-copilot-studio/configure-web-security" TargetMode="External"/><Relationship Id="rId14" Type="http://schemas.openxmlformats.org/officeDocument/2006/relationships/hyperlink" Target="https://learn.microsoft.com/en-us/power-platform/alm/pipelines" TargetMode="External"/><Relationship Id="rId22" Type="http://schemas.openxmlformats.org/officeDocument/2006/relationships/image" Target="../media/image210.svg"/></Relationships>
</file>

<file path=ppt/slides/_rels/slide59.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211.png"/><Relationship Id="rId12" Type="http://schemas.openxmlformats.org/officeDocument/2006/relationships/image" Target="../media/image216.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3.xml"/><Relationship Id="rId6" Type="http://schemas.openxmlformats.org/officeDocument/2006/relationships/hyperlink" Target="https://learn.microsoft.com/en-us/power-apps/developer/data-platform/reference/entities/conversationtranscript" TargetMode="External"/><Relationship Id="rId11" Type="http://schemas.openxmlformats.org/officeDocument/2006/relationships/image" Target="../media/image215.png"/><Relationship Id="rId5" Type="http://schemas.openxmlformats.org/officeDocument/2006/relationships/hyperlink" Target="https://learn.microsoft.com/en-us/power-apps/developer/data-platform/reference/entities/botcomponent" TargetMode="External"/><Relationship Id="rId10" Type="http://schemas.openxmlformats.org/officeDocument/2006/relationships/image" Target="../media/image214.svg"/><Relationship Id="rId4" Type="http://schemas.openxmlformats.org/officeDocument/2006/relationships/hyperlink" Target="https://learn.microsoft.com/en-us/power-apps/developer/data-platform/reference/entities/bot" TargetMode="External"/><Relationship Id="rId9" Type="http://schemas.openxmlformats.org/officeDocument/2006/relationships/image" Target="../media/image2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microsoft.com/en-us/microsoft-copilot-studio/configuration-fundamentals?tabs=web"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microsoft-copilot-studio/security-and-governanc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hyperlink" Target="https://learn.microsoft.com/en-us/power-platform/admin/connector-endpoint-filtering" TargetMode="External"/><Relationship Id="rId4" Type="http://schemas.openxmlformats.org/officeDocument/2006/relationships/hyperlink" Target="https://learn.microsoft.com/en-us/microsoft-copilot-studio/admin-data-loss-prevention"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10" Type="http://schemas.openxmlformats.org/officeDocument/2006/relationships/hyperlink" Target="https://learn.microsoft.com/en-us/power-platform/admin/about-lockbox" TargetMode="External"/><Relationship Id="rId4" Type="http://schemas.openxmlformats.org/officeDocument/2006/relationships/hyperlink" Target="https://learn.microsoft.com/en-us/entra/identity/authentication/concept-mfa-howitworks" TargetMode="External"/><Relationship Id="rId9" Type="http://schemas.openxmlformats.org/officeDocument/2006/relationships/hyperlink" Target="https://learn.microsoft.com/en-us/power-platform/admin/manage-group-team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microsoft-copilot-studio/configuration-end-user-authentication"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learn.microsoft.com/en-us/microsoft-copilot-studio/configure-web-security" TargetMode="External"/><Relationship Id="rId4" Type="http://schemas.openxmlformats.org/officeDocument/2006/relationships/hyperlink" Target="https://learn.microsoft.com/en-us/microsoft-copilot-studio/configuration-authentication-azure-ad"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sso-team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s://learn.microsoft.com/en-us/microsoft-copilot-studio/analytics-sessions-transcripts#change-the-default-retention-period" TargetMode="External"/><Relationship Id="rId3" Type="http://schemas.openxmlformats.org/officeDocument/2006/relationships/hyperlink" Target="https://learn.microsoft.com/en-us/microsoft-copilot-studio/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microsoft-copilot-studio/data-location?tabs=web" TargetMode="External"/><Relationship Id="rId4" Type="http://schemas.openxmlformats.org/officeDocument/2006/relationships/hyperlink" Target="https://learn.microsoft.com/en-us/microsoft-copilot-studio/personal-data-summary" TargetMode="External"/><Relationship Id="rId9" Type="http://schemas.openxmlformats.org/officeDocument/2006/relationships/hyperlink" Target="https://learn.microsoft.com/en-us/microsoft-copilot-studio/manage-data-movement-outside-u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8Qc9-0mPF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8" Type="http://schemas.openxmlformats.org/officeDocument/2006/relationships/hyperlink" Target="https://learn.microsoft.com/en-us/power-platform/guidance/alm-accelerator/overview" TargetMode="External"/><Relationship Id="rId13" Type="http://schemas.openxmlformats.org/officeDocument/2006/relationships/image" Target="../media/image221.svg"/><Relationship Id="rId18" Type="http://schemas.openxmlformats.org/officeDocument/2006/relationships/image" Target="../media/image63.png"/><Relationship Id="rId26" Type="http://schemas.openxmlformats.org/officeDocument/2006/relationships/image" Target="../media/image231.png"/><Relationship Id="rId3" Type="http://schemas.openxmlformats.org/officeDocument/2006/relationships/hyperlink" Target="https://learn.microsoft.com/en-us/power-apps/maker/data-platform/environmentvariables" TargetMode="External"/><Relationship Id="rId21" Type="http://schemas.microsoft.com/office/2007/relationships/hdphoto" Target="../media/hdphoto7.wdp"/><Relationship Id="rId7" Type="http://schemas.openxmlformats.org/officeDocument/2006/relationships/hyperlink" Target="https://learn.microsoft.com/en-us/power-platform/alm/devops-github-actions" TargetMode="External"/><Relationship Id="rId12" Type="http://schemas.openxmlformats.org/officeDocument/2006/relationships/image" Target="../media/image220.png"/><Relationship Id="rId17" Type="http://schemas.openxmlformats.org/officeDocument/2006/relationships/image" Target="../media/image225.svg"/><Relationship Id="rId25" Type="http://schemas.openxmlformats.org/officeDocument/2006/relationships/image" Target="../media/image230.svg"/><Relationship Id="rId2" Type="http://schemas.openxmlformats.org/officeDocument/2006/relationships/notesSlide" Target="../notesSlides/notesSlide56.xml"/><Relationship Id="rId16" Type="http://schemas.openxmlformats.org/officeDocument/2006/relationships/image" Target="../media/image224.png"/><Relationship Id="rId20" Type="http://schemas.openxmlformats.org/officeDocument/2006/relationships/image" Target="../media/image226.png"/><Relationship Id="rId29" Type="http://schemas.openxmlformats.org/officeDocument/2006/relationships/image" Target="../media/image234.svg"/><Relationship Id="rId1" Type="http://schemas.openxmlformats.org/officeDocument/2006/relationships/slideLayout" Target="../slideLayouts/slideLayout3.xml"/><Relationship Id="rId6" Type="http://schemas.openxmlformats.org/officeDocument/2006/relationships/hyperlink" Target="https://learn.microsoft.com/en-us/power-platform/alm/devops-build-tools" TargetMode="External"/><Relationship Id="rId11" Type="http://schemas.openxmlformats.org/officeDocument/2006/relationships/image" Target="../media/image219.svg"/><Relationship Id="rId24" Type="http://schemas.openxmlformats.org/officeDocument/2006/relationships/image" Target="../media/image229.png"/><Relationship Id="rId5" Type="http://schemas.openxmlformats.org/officeDocument/2006/relationships/hyperlink" Target="https://learn.microsoft.com/en-us/power-platform/alm/pipelines" TargetMode="External"/><Relationship Id="rId15" Type="http://schemas.openxmlformats.org/officeDocument/2006/relationships/image" Target="../media/image223.svg"/><Relationship Id="rId23" Type="http://schemas.openxmlformats.org/officeDocument/2006/relationships/image" Target="../media/image228.svg"/><Relationship Id="rId28" Type="http://schemas.openxmlformats.org/officeDocument/2006/relationships/image" Target="../media/image233.png"/><Relationship Id="rId10" Type="http://schemas.openxmlformats.org/officeDocument/2006/relationships/image" Target="../media/image218.png"/><Relationship Id="rId19" Type="http://schemas.openxmlformats.org/officeDocument/2006/relationships/image" Target="../media/image64.svg"/><Relationship Id="rId4" Type="http://schemas.openxmlformats.org/officeDocument/2006/relationships/hyperlink" Target="https://learn.microsoft.com/en-us/power-platform/alm/" TargetMode="External"/><Relationship Id="rId9" Type="http://schemas.openxmlformats.org/officeDocument/2006/relationships/hyperlink" Target="https://aka.ms/PVASamples/PVATestFramework" TargetMode="External"/><Relationship Id="rId14" Type="http://schemas.openxmlformats.org/officeDocument/2006/relationships/image" Target="../media/image222.png"/><Relationship Id="rId22" Type="http://schemas.openxmlformats.org/officeDocument/2006/relationships/image" Target="../media/image227.png"/><Relationship Id="rId27" Type="http://schemas.openxmlformats.org/officeDocument/2006/relationships/image" Target="../media/image232.svg"/></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s://learn.microsoft.com/en-us/power-platform/admin/control-user-access"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cognitive-services/openai-service/"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powervirtualagents.microsoft.com/en-us/blog/automate-testing-of-your-power-virtual-agents-chatbots-with-the-pva-test-framework-sample-solution/"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35.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Guidance" TargetMode="External"/><Relationship Id="rId2" Type="http://schemas.openxmlformats.org/officeDocument/2006/relationships/hyperlink" Target="https://aka.ms/TryCopilotStudio" TargetMode="External"/><Relationship Id="rId1" Type="http://schemas.openxmlformats.org/officeDocument/2006/relationships/slideLayout" Target="../slideLayouts/slideLayout5.xml"/><Relationship Id="rId6" Type="http://schemas.openxmlformats.org/officeDocument/2006/relationships/hyperlink" Target="https://aka.ms/CopilotStudioDocs" TargetMode="External"/><Relationship Id="rId5" Type="http://schemas.openxmlformats.org/officeDocument/2006/relationships/hyperlink" Target="https://aka.ms/CopilotStudioDemo" TargetMode="External"/><Relationship Id="rId4" Type="http://schemas.openxmlformats.org/officeDocument/2006/relationships/hyperlink" Target="https://aka.ms/CopilotStudioBlog" TargetMode="External"/><Relationship Id="rId9" Type="http://schemas.openxmlformats.org/officeDocument/2006/relationships/hyperlink" Target="https://aka.ms/CopilotStudioCommun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532148"/>
            <a:ext cx="4164583" cy="461665"/>
          </a:xfrm>
        </p:spPr>
        <p:txBody>
          <a:bodyPr/>
          <a:lstStyle/>
          <a:p>
            <a:r>
              <a:rPr lang="en-US" sz="3000" b="1">
                <a:solidFill>
                  <a:schemeClr val="tx1"/>
                </a:solidFill>
                <a:latin typeface="Aptos SemiBold" panose="020B0004020202020204" pitchFamily="34" charset="0"/>
              </a:rPr>
              <a:t>Implementation Guide</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
        <p:nvSpPr>
          <p:cNvPr id="6" name="Title 1">
            <a:extLst>
              <a:ext uri="{FF2B5EF4-FFF2-40B4-BE49-F238E27FC236}">
                <a16:creationId xmlns:a16="http://schemas.microsoft.com/office/drawing/2014/main" id="{79B72EC2-2FF0-672A-D6F1-9B60715F25F6}"/>
              </a:ext>
            </a:extLst>
          </p:cNvPr>
          <p:cNvSpPr txBox="1">
            <a:spLocks/>
          </p:cNvSpPr>
          <p:nvPr/>
        </p:nvSpPr>
        <p:spPr>
          <a:xfrm>
            <a:off x="1533984" y="2933779"/>
            <a:ext cx="3079207" cy="584775"/>
          </a:xfrm>
          <a:prstGeom prst="rect">
            <a:avLst/>
          </a:prstGeom>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3600" b="0" kern="1200" cap="none" spc="-51" baseline="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sz="3700">
                <a:solidFill>
                  <a:srgbClr val="16BDDE"/>
                </a:solidFill>
              </a:rPr>
              <a:t>Copilot Studio</a:t>
            </a:r>
            <a:endParaRPr lang="en-US" sz="3700" b="1">
              <a:solidFill>
                <a:srgbClr val="16BDDE"/>
              </a:solidFill>
            </a:endParaRPr>
          </a:p>
        </p:txBody>
      </p:sp>
      <p:pic>
        <p:nvPicPr>
          <p:cNvPr id="9" name="Graphic 8">
            <a:extLst>
              <a:ext uri="{FF2B5EF4-FFF2-40B4-BE49-F238E27FC236}">
                <a16:creationId xmlns:a16="http://schemas.microsoft.com/office/drawing/2014/main" id="{DEC55A38-6369-2866-A3A8-4A7A43F5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4" y="2759629"/>
            <a:ext cx="792000" cy="792000"/>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Account Technology Strategist</a:t>
            </a:r>
          </a:p>
          <a:p>
            <a:pPr>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a:t>What is the project timeline, from start to go-live, and the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copilot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2"/>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copilots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copilot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60% deflection rate</a:t>
              </a:r>
              <a:r>
                <a:rPr lang="en-US" sz="140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4.5+ CSAT score</a:t>
              </a:r>
              <a:r>
                <a:rPr lang="en-US" sz="140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20,000 conversations / month</a:t>
              </a:r>
              <a:r>
                <a:rPr lang="en-US" sz="1400">
                  <a:solidFill>
                    <a:srgbClr val="000000"/>
                  </a:solidFill>
                  <a:latin typeface="Aptos" panose="020B0004020202020204" pitchFamily="34" charset="0"/>
                  <a:cs typeface="Segoe UI" pitchFamily="34" charset="0"/>
                </a:rPr>
                <a:t>: employees are expected on average to use the copilot once every two months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$1m. support savings/year: </a:t>
              </a:r>
              <a:r>
                <a:rPr lang="en-US" sz="140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Same-day updates and deployments: </a:t>
              </a:r>
              <a:r>
                <a:rPr lang="en-US" sz="1400">
                  <a:solidFill>
                    <a:srgbClr val="000000"/>
                  </a:solidFill>
                  <a:latin typeface="Aptos" panose="020B0004020202020204" pitchFamily="34" charset="0"/>
                  <a:cs typeface="Segoe UI" pitchFamily="34" charset="0"/>
                </a:rPr>
                <a:t>business subject matter experts can autonomously update, test and deploy the copilot.</a:t>
              </a:r>
            </a:p>
            <a:p>
              <a:pPr defTabSz="932472" fontAlgn="base">
                <a:spcAft>
                  <a:spcPts val="600"/>
                </a:spcAft>
              </a:pPr>
              <a:endParaRPr lang="en-US" sz="140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0">
              <a:extLst>
                <a:ext uri="{96DAC541-7B7A-43D3-8B79-37D633B846F1}">
                  <asvg:svgBlip xmlns:asvg="http://schemas.microsoft.com/office/drawing/2016/SVG/main" r:embed="rId11"/>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Generative AI is expected to fully remove the need to maintain knowledge within the copilot itself.</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Limited control of the answers generated by a large language model (LLM).</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employee pushback about copilots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Copilot Studio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Copilot Studio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Copilot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copilot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887752" y="3201113"/>
              <a:ext cx="1899634" cy="194281"/>
            </a:xfrm>
            <a:prstGeom prst="rect">
              <a:avLst/>
            </a:prstGeom>
            <a:noFill/>
          </p:spPr>
          <p:txBody>
            <a:bodyPr wrap="square" lIns="0" tIns="0" rIns="0" bIns="0" rtlCol="0">
              <a:spAutoFit/>
            </a:bodyPr>
            <a:lstStyle/>
            <a:p>
              <a:pPr algn="ct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20301" y="3201113"/>
              <a:ext cx="1190062" cy="19428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Bot Framework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97433" y="3798285"/>
              <a:ext cx="81421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Prebuilt LLM</a:t>
              </a: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684899"/>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Bring your own model (Azure CLU)</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706216" y="4395455"/>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Dynamics 365</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274169" y="4295503"/>
              <a:ext cx="1082325"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Azure AI</a:t>
              </a:r>
              <a:br>
                <a:rPr kumimoji="0" lang="en-US" sz="1200" b="0" i="0" u="none" strike="noStrike" kern="0" cap="none" spc="0" normalizeH="0" baseline="0" noProof="0">
                  <a:ln>
                    <a:noFill/>
                  </a:ln>
                  <a:solidFill>
                    <a:srgbClr val="000000"/>
                  </a:solidFill>
                  <a:effectLst/>
                  <a:uLnTx/>
                  <a:uFillTx/>
                  <a:latin typeface="Aptos" panose="020B0004020202020204" pitchFamily="34" charset="0"/>
                </a:rPr>
              </a:br>
              <a:r>
                <a:rPr kumimoji="0" lang="en-US" sz="1200" b="0" i="0" u="none" strike="noStrike" kern="0" cap="none" spc="0" normalizeH="0" baseline="0" noProof="0">
                  <a:ln>
                    <a:noFill/>
                  </a:ln>
                  <a:solidFill>
                    <a:srgbClr val="000000"/>
                  </a:solidFill>
                  <a:effectLst/>
                  <a:uLnTx/>
                  <a:uFillTx/>
                  <a:latin typeface="Aptos" panose="020B0004020202020204" pitchFamily="34" charset="0"/>
                </a:rPr>
                <a:t>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1000+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sp>
        <p:nvSpPr>
          <p:cNvPr id="181" name="TextBox 180">
            <a:extLst>
              <a:ext uri="{FF2B5EF4-FFF2-40B4-BE49-F238E27FC236}">
                <a16:creationId xmlns:a16="http://schemas.microsoft.com/office/drawing/2014/main" id="{2AE92983-D7BD-27DE-FB40-3A286E79557A}"/>
              </a:ext>
            </a:extLst>
          </p:cNvPr>
          <p:cNvSpPr txBox="1"/>
          <p:nvPr/>
        </p:nvSpPr>
        <p:spPr>
          <a:xfrm>
            <a:off x="6874970" y="1826880"/>
            <a:ext cx="1310308" cy="338554"/>
          </a:xfrm>
          <a:prstGeom prst="rect">
            <a:avLst/>
          </a:prstGeom>
          <a:noFill/>
        </p:spPr>
        <p:txBody>
          <a:bodyPr wrap="square" lIns="0" tIns="0" rIns="0" bIns="0" rtlCol="0">
            <a:spAutoFit/>
          </a:bodyPr>
          <a:lstStyle/>
          <a:p>
            <a:pPr defTabSz="914400">
              <a:defRPr/>
            </a:pPr>
            <a:r>
              <a:rPr lang="en-US" sz="1100">
                <a:solidFill>
                  <a:schemeClr val="tx1">
                    <a:lumMod val="85000"/>
                  </a:schemeClr>
                </a:solidFill>
                <a:latin typeface="Aptos SemiBold" panose="020B0004020202020204" pitchFamily="34" charset="0"/>
                <a:cs typeface="Segoe UI" panose="020B0502040204020203" pitchFamily="34" charset="0"/>
              </a:rPr>
              <a:t>Extend Copilot for  Microsoft 365</a:t>
            </a:r>
          </a:p>
        </p:txBody>
      </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pic>
        <p:nvPicPr>
          <p:cNvPr id="1026" name="Picture 2">
            <a:extLst>
              <a:ext uri="{FF2B5EF4-FFF2-40B4-BE49-F238E27FC236}">
                <a16:creationId xmlns:a16="http://schemas.microsoft.com/office/drawing/2014/main" id="{0355B2FE-A8DA-49B2-1C59-67462F5D1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95" y="181924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24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a:t>Copilot Studio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54355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a:ln>
                <a:noFill/>
              </a:ln>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404112" y="1138320"/>
            <a:ext cx="9256260" cy="598405"/>
            <a:chOff x="588262" y="1243095"/>
            <a:chExt cx="9256260"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Microsoft Entra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a:t>
              </a:r>
              <a:br>
                <a:rPr kumimoji="0" lang="en-US" sz="1200" b="0" i="0" u="none" strike="noStrike" kern="0" cap="none" spc="0" normalizeH="0" baseline="0" noProof="0">
                  <a:ln>
                    <a:noFill/>
                  </a:ln>
                  <a:effectLst/>
                  <a:uLnTx/>
                  <a:uFillTx/>
                  <a:latin typeface="Segoe UI"/>
                  <a:ea typeface="+mn-ea"/>
                  <a:cs typeface="Segoe UI Bold" panose="020B0802040204020203" pitchFamily="34" charset="0"/>
                </a:rPr>
              </a:b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1" y="1244230"/>
              <a:ext cx="2150671"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Dynamics 365 &amp; other contact centers</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OpenAI Azure AI Search</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62747"/>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204909"/>
            <a:ext cx="901819" cy="1790885"/>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Semibold"/>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Escalate</a:t>
            </a:r>
          </a:p>
        </p:txBody>
      </p:sp>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3789751"/>
            <a:ext cx="901822" cy="855022"/>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Segoe UI Semibold"/>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86405" y="2565462"/>
            <a:ext cx="1862143" cy="178528"/>
          </a:xfrm>
          <a:prstGeom prst="bentConnector2">
            <a:avLst/>
          </a:prstGeom>
          <a:noFill/>
          <a:ln w="6350" cap="flat" cmpd="sng" algn="ctr">
            <a:solidFill>
              <a:srgbClr val="FFFFFF">
                <a:lumMod val="75000"/>
              </a:srgbClr>
            </a:solidFill>
            <a:prstDash val="solid"/>
            <a:miter lim="800000"/>
            <a:headEnd type="arrow" w="med" len="med"/>
            <a:tailEnd type="none" w="med" len="med"/>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algn="ctr" defTabSz="914400">
              <a:defRPr/>
            </a:pPr>
            <a:r>
              <a:rPr lang="en-US" sz="1100">
                <a:latin typeface="Segoe UI Semibold"/>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212" y="3937256"/>
            <a:ext cx="362961" cy="363589"/>
          </a:xfrm>
          <a:prstGeom prst="rect">
            <a:avLst/>
          </a:prstGeom>
        </p:spPr>
      </p:pic>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052230" cy="363589"/>
            <a:chOff x="861797" y="4535970"/>
            <a:chExt cx="1052230" cy="363589"/>
          </a:xfrm>
        </p:grpSpPr>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1501413" y="2506019"/>
            <a:ext cx="991340" cy="1818117"/>
            <a:chOff x="1552529" y="2672081"/>
            <a:chExt cx="991340" cy="1818117"/>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552529" y="4127527"/>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algn="ctr" defTabSz="913737">
              <a:lnSpc>
                <a:spcPct val="90000"/>
              </a:lnSpc>
              <a:spcAft>
                <a:spcPts val="588"/>
              </a:spcAft>
              <a:defRPr/>
            </a:pPr>
            <a:r>
              <a:rPr lang="en-US" sz="1000">
                <a:latin typeface="Segoe UI Semibold"/>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2028857"/>
            <a:ext cx="4246013" cy="3539755"/>
            <a:chOff x="7380949" y="2133632"/>
            <a:chExt cx="4246013" cy="353975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Connectors &amp; HTTP Requests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Question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528368" y="5396388"/>
              <a:ext cx="1098594"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1000+ Prebuilt</a:t>
              </a:r>
              <a:br>
                <a:rPr kumimoji="0" lang="en-US" sz="900" b="0" i="0" u="none" strike="noStrike" kern="0" cap="none" spc="0" normalizeH="0" baseline="0" noProof="0">
                  <a:ln>
                    <a:noFill/>
                  </a:ln>
                  <a:effectLst/>
                  <a:uLnTx/>
                  <a:uFillTx/>
                  <a:latin typeface="Segoe UI Semibold"/>
                  <a:cs typeface="Segoe UI Bold" panose="020B0802040204020203" pitchFamily="34" charset="0"/>
                </a:rPr>
              </a:br>
              <a:r>
                <a:rPr kumimoji="0" lang="en-US" sz="900" b="0" i="0" u="none" strike="noStrike" kern="0" cap="none" spc="0" normalizeH="0" baseline="0" noProof="0">
                  <a:ln>
                    <a:noFill/>
                  </a:ln>
                  <a:effectLst/>
                  <a:uLnTx/>
                  <a:uFillTx/>
                  <a:latin typeface="Segoe UI Semibold"/>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74238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1006660"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680824"/>
              <a:ext cx="109361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UI Semibold"/>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13363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319124"/>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238863"/>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Generative Answers, </a:t>
            </a:r>
            <a:b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b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563428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7400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906536"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9080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7650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07405"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447675" marR="0" lvl="0" algn="ctr" defTabSz="5429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Azure Conversational Language Understanding (CLU)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a:t>
            </a:r>
          </a:p>
        </p:txBody>
      </p:sp>
      <p:pic>
        <p:nvPicPr>
          <p:cNvPr id="4" name="Graphic 3">
            <a:extLst>
              <a:ext uri="{FF2B5EF4-FFF2-40B4-BE49-F238E27FC236}">
                <a16:creationId xmlns:a16="http://schemas.microsoft.com/office/drawing/2014/main" id="{DA86874F-375A-A165-23E3-51BA8AAB2A0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148587" y="4670099"/>
            <a:ext cx="396000" cy="396000"/>
          </a:xfrm>
          <a:prstGeom prst="rect">
            <a:avLst/>
          </a:prstGeom>
        </p:spPr>
      </p:pic>
      <p:pic>
        <p:nvPicPr>
          <p:cNvPr id="5" name="Picture 4" descr="A logo of a company&#10;&#10;Description automatically generated">
            <a:extLst>
              <a:ext uri="{FF2B5EF4-FFF2-40B4-BE49-F238E27FC236}">
                <a16:creationId xmlns:a16="http://schemas.microsoft.com/office/drawing/2014/main" id="{FE31EB6D-7A26-9B20-B985-AA6BC85269DC}"/>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2092436" y="3942890"/>
            <a:ext cx="498670" cy="396000"/>
          </a:xfrm>
          <a:prstGeom prst="rect">
            <a:avLst/>
          </a:prstGeom>
        </p:spPr>
      </p:pic>
      <p:pic>
        <p:nvPicPr>
          <p:cNvPr id="6" name="Graphic 5">
            <a:extLst>
              <a:ext uri="{FF2B5EF4-FFF2-40B4-BE49-F238E27FC236}">
                <a16:creationId xmlns:a16="http://schemas.microsoft.com/office/drawing/2014/main" id="{E48E9501-83D7-2900-50C3-49CF39535E6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82622" y="2170073"/>
            <a:ext cx="288000" cy="288000"/>
          </a:xfrm>
          <a:prstGeom prst="rect">
            <a:avLst/>
          </a:prstGeom>
        </p:spPr>
      </p:pic>
      <p:sp>
        <p:nvSpPr>
          <p:cNvPr id="3" name="TextBox 2">
            <a:extLst>
              <a:ext uri="{FF2B5EF4-FFF2-40B4-BE49-F238E27FC236}">
                <a16:creationId xmlns:a16="http://schemas.microsoft.com/office/drawing/2014/main" id="{0800A092-A465-2B4A-03CB-F6832583D3A5}"/>
              </a:ext>
            </a:extLst>
          </p:cNvPr>
          <p:cNvSpPr txBox="1"/>
          <p:nvPr/>
        </p:nvSpPr>
        <p:spPr>
          <a:xfrm>
            <a:off x="3080356" y="4634595"/>
            <a:ext cx="1932217" cy="561856"/>
          </a:xfrm>
          <a:prstGeom prst="roundRect">
            <a:avLst/>
          </a:prstGeom>
          <a:noFill/>
          <a:ln w="6350">
            <a:solidFill>
              <a:srgbClr val="FFFFFF">
                <a:lumMod val="85000"/>
              </a:srgbClr>
            </a:solidFill>
          </a:ln>
        </p:spPr>
        <p:txBody>
          <a:bodyPr wrap="square" rtlCol="0">
            <a:spAutoFit/>
          </a:bodyPr>
          <a:lstStyle/>
          <a:p>
            <a:pPr marL="447675" marR="0" lvl="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Dynamic chaining: </a:t>
            </a:r>
            <a:br>
              <a:rPr kumimoji="0" lang="en-US" sz="900" b="0" i="0" u="none" strike="noStrike" kern="0" cap="none" spc="0" normalizeH="0" baseline="0" noProof="0">
                <a:ln>
                  <a:noFill/>
                </a:ln>
                <a:effectLst/>
                <a:uLnTx/>
                <a:uFillTx/>
                <a:cs typeface="Segoe UI Bold" panose="020B0802040204020203" pitchFamily="34" charset="0"/>
              </a:rPr>
            </a:br>
            <a:r>
              <a:rPr kumimoji="0" lang="en-US" sz="900" b="0" i="0" u="none" strike="noStrike" kern="0" cap="none" spc="0" normalizeH="0" baseline="0" noProof="0">
                <a:ln>
                  <a:noFill/>
                </a:ln>
                <a:effectLst/>
                <a:uLnTx/>
                <a:uFillTx/>
                <a:cs typeface="Segoe UI Bold" panose="020B0802040204020203" pitchFamily="34" charset="0"/>
              </a:rPr>
              <a:t>LLM-based multi-intents recognition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 </a:t>
            </a:r>
          </a:p>
        </p:txBody>
      </p:sp>
      <p:pic>
        <p:nvPicPr>
          <p:cNvPr id="8" name="Graphic 7">
            <a:extLst>
              <a:ext uri="{FF2B5EF4-FFF2-40B4-BE49-F238E27FC236}">
                <a16:creationId xmlns:a16="http://schemas.microsoft.com/office/drawing/2014/main" id="{16C189E2-8E18-4E37-5134-03C6ED4EF50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64322" y="4711016"/>
            <a:ext cx="432000" cy="432000"/>
          </a:xfrm>
          <a:prstGeom prst="rect">
            <a:avLst/>
          </a:prstGeom>
        </p:spPr>
      </p:pic>
      <p:pic>
        <p:nvPicPr>
          <p:cNvPr id="13" name="Picture 2">
            <a:extLst>
              <a:ext uri="{FF2B5EF4-FFF2-40B4-BE49-F238E27FC236}">
                <a16:creationId xmlns:a16="http://schemas.microsoft.com/office/drawing/2014/main" id="{AF999C1F-F4E7-CB2E-61CD-DBFD7F87D2E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0681" y="2496532"/>
            <a:ext cx="396000"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73">
            <a:extLst>
              <a:ext uri="{FF2B5EF4-FFF2-40B4-BE49-F238E27FC236}">
                <a16:creationId xmlns:a16="http://schemas.microsoft.com/office/drawing/2014/main" id="{7796631F-89FC-0A5E-2A58-68A13BF47BD8}"/>
              </a:ext>
              <a:ext uri="{C183D7F6-B498-43B3-948B-1728B52AA6E4}">
                <adec:decorative xmlns:adec="http://schemas.microsoft.com/office/drawing/2017/decorative" val="1"/>
              </a:ext>
            </a:extLst>
          </p:cNvPr>
          <p:cNvCxnSpPr>
            <a:cxnSpLocks/>
          </p:cNvCxnSpPr>
          <p:nvPr/>
        </p:nvCxnSpPr>
        <p:spPr>
          <a:xfrm flipV="1">
            <a:off x="3460750" y="1727291"/>
            <a:ext cx="0" cy="373034"/>
          </a:xfrm>
          <a:prstGeom prst="straightConnector1">
            <a:avLst/>
          </a:prstGeom>
          <a:noFill/>
          <a:ln w="6350" cap="flat" cmpd="sng" algn="ctr">
            <a:solidFill>
              <a:srgbClr val="FFFFFF">
                <a:lumMod val="75000"/>
              </a:srgbClr>
            </a:solidFill>
            <a:prstDash val="solid"/>
            <a:miter lim="800000"/>
            <a:headEnd type="arrow" w="med" len="med"/>
            <a:tailEnd type="none" w="med" len="med"/>
          </a:ln>
          <a:effectLst/>
        </p:spPr>
      </p:cxnSp>
    </p:spTree>
    <p:extLst>
      <p:ext uri="{BB962C8B-B14F-4D97-AF65-F5344CB8AC3E}">
        <p14:creationId xmlns:p14="http://schemas.microsoft.com/office/powerpoint/2010/main" val="8562751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1935A2-7669-7D1F-275A-BF7CB2227D12}"/>
              </a:ext>
            </a:extLst>
          </p:cNvPr>
          <p:cNvSpPr/>
          <p:nvPr/>
        </p:nvSpPr>
        <p:spPr bwMode="auto">
          <a:xfrm>
            <a:off x="274638" y="1010546"/>
            <a:ext cx="11603037" cy="5471961"/>
          </a:xfrm>
          <a:prstGeom prst="roundRect">
            <a:avLst>
              <a:gd name="adj" fmla="val 2861"/>
            </a:avLst>
          </a:prstGeom>
          <a:solidFill>
            <a:schemeClr val="tx2">
              <a:lumMod val="50000"/>
            </a:schemeClr>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C7B5E857-F30A-5C3A-CBDA-205ACA4830AD}"/>
              </a:ext>
              <a:ext uri="{C183D7F6-B498-43B3-948B-1728B52AA6E4}">
                <adec:decorative xmlns:adec="http://schemas.microsoft.com/office/drawing/2017/decorative" val="1"/>
              </a:ext>
            </a:extLst>
          </p:cNvPr>
          <p:cNvSpPr/>
          <p:nvPr/>
        </p:nvSpPr>
        <p:spPr>
          <a:xfrm rot="16200000">
            <a:off x="6907607" y="2868690"/>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2110BBDA-8E24-BC2E-BFE5-5CE17D3D6351}"/>
              </a:ext>
              <a:ext uri="{C183D7F6-B498-43B3-948B-1728B52AA6E4}">
                <adec:decorative xmlns:adec="http://schemas.microsoft.com/office/drawing/2017/decorative" val="1"/>
              </a:ext>
            </a:extLst>
          </p:cNvPr>
          <p:cNvSpPr/>
          <p:nvPr/>
        </p:nvSpPr>
        <p:spPr>
          <a:xfrm rot="16200000">
            <a:off x="6909292" y="2863385"/>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A07E4A69-434A-5031-D2A0-38A0F5C14083}"/>
              </a:ext>
              <a:ext uri="{C183D7F6-B498-43B3-948B-1728B52AA6E4}">
                <adec:decorative xmlns:adec="http://schemas.microsoft.com/office/drawing/2017/decorative" val="1"/>
              </a:ext>
            </a:extLst>
          </p:cNvPr>
          <p:cNvSpPr/>
          <p:nvPr/>
        </p:nvSpPr>
        <p:spPr>
          <a:xfrm rot="16200000">
            <a:off x="6907068" y="2868834"/>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B22C8362-D8D4-844D-6F7F-BB617740708F}"/>
              </a:ext>
              <a:ext uri="{C183D7F6-B498-43B3-948B-1728B52AA6E4}">
                <adec:decorative xmlns:adec="http://schemas.microsoft.com/office/drawing/2017/decorative" val="1"/>
              </a:ext>
            </a:extLst>
          </p:cNvPr>
          <p:cNvSpPr/>
          <p:nvPr/>
        </p:nvSpPr>
        <p:spPr>
          <a:xfrm rot="16200000">
            <a:off x="1755826" y="2541599"/>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ptos SemiBold" panose="020B0004020202020204" pitchFamily="34" charset="0"/>
                <a:cs typeface="Segoe UI Semibold" panose="020B0702040204020203" pitchFamily="34" charset="0"/>
              </a:rPr>
              <a:t>Copilot for Microsoft 365</a:t>
            </a:r>
          </a:p>
        </p:txBody>
      </p:sp>
      <p:sp>
        <p:nvSpPr>
          <p:cNvPr id="8" name="Rectangle: Rounded Corners 7">
            <a:extLst>
              <a:ext uri="{FF2B5EF4-FFF2-40B4-BE49-F238E27FC236}">
                <a16:creationId xmlns:a16="http://schemas.microsoft.com/office/drawing/2014/main" id="{73B8F68C-17A2-1447-7401-7E2E4477071C}"/>
              </a:ext>
            </a:extLst>
          </p:cNvPr>
          <p:cNvSpPr/>
          <p:nvPr/>
        </p:nvSpPr>
        <p:spPr bwMode="auto">
          <a:xfrm>
            <a:off x="4008846" y="12909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b="1" kern="0">
                <a:solidFill>
                  <a:schemeClr val="bg1"/>
                </a:solidFill>
                <a:latin typeface="Segoe UI Semibold"/>
              </a:rPr>
              <a:t> </a:t>
            </a:r>
            <a:r>
              <a:rPr lang="en-US" sz="1400" b="1" kern="0">
                <a:solidFill>
                  <a:schemeClr val="bg1"/>
                </a:solidFill>
                <a:latin typeface="Aptos SemiBold" panose="020B0004020202020204" pitchFamily="34" charset="0"/>
              </a:rPr>
              <a:t>Biz Apps &amp; Power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 for</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Dynamics 365 and Power Platform products </a:t>
            </a:r>
          </a:p>
        </p:txBody>
      </p:sp>
      <p:sp>
        <p:nvSpPr>
          <p:cNvPr id="9" name="Rectangle: Rounded Corners 8">
            <a:extLst>
              <a:ext uri="{FF2B5EF4-FFF2-40B4-BE49-F238E27FC236}">
                <a16:creationId xmlns:a16="http://schemas.microsoft.com/office/drawing/2014/main" id="{BB41216E-087C-3B42-2FC7-FF12F88249E6}"/>
              </a:ext>
            </a:extLst>
          </p:cNvPr>
          <p:cNvSpPr/>
          <p:nvPr/>
        </p:nvSpPr>
        <p:spPr bwMode="auto">
          <a:xfrm rot="16200000">
            <a:off x="3863254" y="2861553"/>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Sales Copilot</a:t>
            </a:r>
          </a:p>
        </p:txBody>
      </p:sp>
      <p:sp>
        <p:nvSpPr>
          <p:cNvPr id="10" name="Rectangle: Rounded Corners 9">
            <a:extLst>
              <a:ext uri="{FF2B5EF4-FFF2-40B4-BE49-F238E27FC236}">
                <a16:creationId xmlns:a16="http://schemas.microsoft.com/office/drawing/2014/main" id="{28C25047-08B1-BE63-8FD7-B82A5FBFBEDD}"/>
              </a:ext>
            </a:extLst>
          </p:cNvPr>
          <p:cNvSpPr/>
          <p:nvPr/>
        </p:nvSpPr>
        <p:spPr bwMode="auto">
          <a:xfrm rot="16200000">
            <a:off x="4584604" y="2853941"/>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Service Copilot</a:t>
            </a:r>
          </a:p>
        </p:txBody>
      </p:sp>
      <p:pic>
        <p:nvPicPr>
          <p:cNvPr id="11" name="Graphic 10" descr="Badge Follow with solid fill">
            <a:extLst>
              <a:ext uri="{FF2B5EF4-FFF2-40B4-BE49-F238E27FC236}">
                <a16:creationId xmlns:a16="http://schemas.microsoft.com/office/drawing/2014/main" id="{431CACE4-A02A-D729-4476-70D15EB73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674" y="2821322"/>
            <a:ext cx="607238" cy="607238"/>
          </a:xfrm>
          <a:prstGeom prst="rect">
            <a:avLst/>
          </a:prstGeom>
        </p:spPr>
      </p:pic>
      <p:sp>
        <p:nvSpPr>
          <p:cNvPr id="12" name="Rectangle: Rounded Corners 11">
            <a:extLst>
              <a:ext uri="{FF2B5EF4-FFF2-40B4-BE49-F238E27FC236}">
                <a16:creationId xmlns:a16="http://schemas.microsoft.com/office/drawing/2014/main" id="{370AEBD6-FE34-2A27-0551-63B7BB960615}"/>
              </a:ext>
            </a:extLst>
          </p:cNvPr>
          <p:cNvSpPr/>
          <p:nvPr/>
        </p:nvSpPr>
        <p:spPr bwMode="auto">
          <a:xfrm>
            <a:off x="1993941" y="419314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Aptos SemiBold" panose="020B0004020202020204" pitchFamily="34" charset="0"/>
              </a:rPr>
              <a:t>Microsoft Copilot Studio</a:t>
            </a:r>
            <a:br>
              <a:rPr kumimoji="0" lang="en-US" sz="1200" b="0" i="0" u="none" strike="noStrike" kern="0" cap="none" spc="0" normalizeH="0" baseline="0" noProof="0">
                <a:ln>
                  <a:noFill/>
                </a:ln>
                <a:solidFill>
                  <a:srgbClr val="FFFFFF"/>
                </a:solidFill>
                <a:effectLst/>
                <a:uLnTx/>
                <a:uFillTx/>
              </a:rPr>
            </a:br>
            <a:br>
              <a:rPr kumimoji="0" lang="en-US" sz="200" b="0" i="0" u="none" strike="noStrike" kern="0" cap="none" spc="0" normalizeH="0" baseline="0" noProof="0">
                <a:ln>
                  <a:noFill/>
                </a:ln>
                <a:solidFill>
                  <a:srgbClr val="FFFFFF"/>
                </a:solidFill>
                <a:effectLst/>
                <a:uLnTx/>
                <a:uFillTx/>
              </a:rPr>
            </a:br>
            <a:r>
              <a:rPr kumimoji="0" lang="en-US" sz="1400" b="1" i="0" u="none" strike="noStrike" kern="0" cap="none" spc="0" normalizeH="0" baseline="0" noProof="0">
                <a:ln>
                  <a:noFill/>
                </a:ln>
                <a:solidFill>
                  <a:srgbClr val="FFFFFF"/>
                </a:solidFill>
                <a:effectLst/>
                <a:uLnTx/>
                <a:uFillTx/>
                <a:latin typeface="Aptos" panose="020B0004020202020204" pitchFamily="34" charset="0"/>
              </a:rPr>
              <a:t>Extend and customize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1st party copilots |  </a:t>
            </a:r>
            <a:r>
              <a:rPr kumimoji="0" lang="en-US" sz="1400" b="1" i="0" u="none" strike="noStrike" kern="0" cap="none" spc="0" normalizeH="0" baseline="0" noProof="0">
                <a:ln>
                  <a:noFill/>
                </a:ln>
                <a:solidFill>
                  <a:srgbClr val="FFFFFF"/>
                </a:solidFill>
                <a:effectLst/>
                <a:uLnTx/>
                <a:uFillTx/>
                <a:latin typeface="Aptos" panose="020B0004020202020204" pitchFamily="34" charset="0"/>
              </a:rPr>
              <a:t>Build custom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Copilots</a:t>
            </a:r>
          </a:p>
        </p:txBody>
      </p:sp>
      <p:sp>
        <p:nvSpPr>
          <p:cNvPr id="13" name="Rectangle: Rounded Corners 12">
            <a:extLst>
              <a:ext uri="{FF2B5EF4-FFF2-40B4-BE49-F238E27FC236}">
                <a16:creationId xmlns:a16="http://schemas.microsoft.com/office/drawing/2014/main" id="{180D6D1A-8C21-C638-B56E-B4D18AA156DA}"/>
              </a:ext>
            </a:extLst>
          </p:cNvPr>
          <p:cNvSpPr/>
          <p:nvPr/>
        </p:nvSpPr>
        <p:spPr bwMode="auto">
          <a:xfrm rot="16200000">
            <a:off x="8823212" y="2557271"/>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Custom</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Enterprise</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Copilots</a:t>
            </a:r>
          </a:p>
        </p:txBody>
      </p:sp>
      <p:sp>
        <p:nvSpPr>
          <p:cNvPr id="14" name="Rectangle: Rounded Corners 13">
            <a:extLst>
              <a:ext uri="{FF2B5EF4-FFF2-40B4-BE49-F238E27FC236}">
                <a16:creationId xmlns:a16="http://schemas.microsoft.com/office/drawing/2014/main" id="{2CFE67E0-FE14-BEEC-5928-ACBEEA85DD4B}"/>
              </a:ext>
            </a:extLst>
          </p:cNvPr>
          <p:cNvSpPr/>
          <p:nvPr/>
        </p:nvSpPr>
        <p:spPr bwMode="auto">
          <a:xfrm>
            <a:off x="8240580" y="129536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400" b="1" kern="0">
                <a:solidFill>
                  <a:schemeClr val="bg1"/>
                </a:solidFill>
                <a:latin typeface="Aptos SemiBold" panose="020B0004020202020204" pitchFamily="34" charset="0"/>
              </a:rPr>
              <a:t>Custom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Custom copilots and bots </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CC06A4E8-AAC5-606F-4500-788FEDCACD75}"/>
              </a:ext>
            </a:extLst>
          </p:cNvPr>
          <p:cNvSpPr/>
          <p:nvPr/>
        </p:nvSpPr>
        <p:spPr bwMode="auto">
          <a:xfrm>
            <a:off x="1481293" y="129010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Microsoft 365</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Microsoft 365</a:t>
            </a:r>
          </a:p>
        </p:txBody>
      </p:sp>
      <p:pic>
        <p:nvPicPr>
          <p:cNvPr id="16" name="Graphic 15" descr="Badge Follow with solid fill">
            <a:extLst>
              <a:ext uri="{FF2B5EF4-FFF2-40B4-BE49-F238E27FC236}">
                <a16:creationId xmlns:a16="http://schemas.microsoft.com/office/drawing/2014/main" id="{76E77CC9-0EB2-523B-AE47-8221B2F5DF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4208" y="2821323"/>
            <a:ext cx="607238" cy="607238"/>
          </a:xfrm>
          <a:prstGeom prst="rect">
            <a:avLst/>
          </a:prstGeom>
        </p:spPr>
      </p:pic>
      <p:sp>
        <p:nvSpPr>
          <p:cNvPr id="17" name="Rectangle: Rounded Corners 16">
            <a:extLst>
              <a:ext uri="{FF2B5EF4-FFF2-40B4-BE49-F238E27FC236}">
                <a16:creationId xmlns:a16="http://schemas.microsoft.com/office/drawing/2014/main" id="{E4AF49C2-C432-AC39-1319-0229621297DE}"/>
              </a:ext>
            </a:extLst>
          </p:cNvPr>
          <p:cNvSpPr/>
          <p:nvPr/>
        </p:nvSpPr>
        <p:spPr bwMode="auto">
          <a:xfrm>
            <a:off x="1966503" y="524907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Framework </a:t>
            </a:r>
            <a:br>
              <a:rPr lang="en-US" sz="1200" kern="0">
                <a:solidFill>
                  <a:srgbClr val="FFFFFF"/>
                </a:solidFill>
                <a:latin typeface="Aptos SemiBold" panose="020B0004020202020204" pitchFamily="34" charset="0"/>
              </a:rPr>
            </a:br>
            <a:r>
              <a:rPr lang="en-US" sz="1200" kern="0">
                <a:solidFill>
                  <a:srgbClr val="FFFFFF"/>
                </a:solidFill>
                <a:latin typeface="Aptos SemiBold" panose="020B0004020202020204" pitchFamily="34" charset="0"/>
              </a:rPr>
              <a:t>/ SDK</a:t>
            </a:r>
          </a:p>
        </p:txBody>
      </p:sp>
      <p:sp>
        <p:nvSpPr>
          <p:cNvPr id="18" name="Rectangle: Rounded Corners 17">
            <a:extLst>
              <a:ext uri="{FF2B5EF4-FFF2-40B4-BE49-F238E27FC236}">
                <a16:creationId xmlns:a16="http://schemas.microsoft.com/office/drawing/2014/main" id="{F179CBEE-E64C-EBAC-0F8D-6067CB688622}"/>
              </a:ext>
            </a:extLst>
          </p:cNvPr>
          <p:cNvSpPr/>
          <p:nvPr/>
        </p:nvSpPr>
        <p:spPr bwMode="auto">
          <a:xfrm>
            <a:off x="3383706" y="524065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Service Channels</a:t>
            </a:r>
          </a:p>
        </p:txBody>
      </p:sp>
      <p:sp>
        <p:nvSpPr>
          <p:cNvPr id="19" name="Rectangle: Rounded Corners 18">
            <a:extLst>
              <a:ext uri="{FF2B5EF4-FFF2-40B4-BE49-F238E27FC236}">
                <a16:creationId xmlns:a16="http://schemas.microsoft.com/office/drawing/2014/main" id="{3C7E7669-B90F-54D7-5F25-1D6F43D3AC84}"/>
              </a:ext>
            </a:extLst>
          </p:cNvPr>
          <p:cNvSpPr/>
          <p:nvPr/>
        </p:nvSpPr>
        <p:spPr bwMode="auto">
          <a:xfrm>
            <a:off x="4800909" y="525543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Studio</a:t>
            </a:r>
          </a:p>
        </p:txBody>
      </p:sp>
      <p:sp>
        <p:nvSpPr>
          <p:cNvPr id="20" name="Rectangle: Rounded Corners 19">
            <a:extLst>
              <a:ext uri="{FF2B5EF4-FFF2-40B4-BE49-F238E27FC236}">
                <a16:creationId xmlns:a16="http://schemas.microsoft.com/office/drawing/2014/main" id="{5B332C43-0FD6-4D2D-4AC7-F81DE9FC7B9A}"/>
              </a:ext>
            </a:extLst>
          </p:cNvPr>
          <p:cNvSpPr/>
          <p:nvPr/>
        </p:nvSpPr>
        <p:spPr bwMode="auto">
          <a:xfrm>
            <a:off x="6218112" y="526784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Search</a:t>
            </a:r>
          </a:p>
        </p:txBody>
      </p:sp>
      <p:sp>
        <p:nvSpPr>
          <p:cNvPr id="21" name="Rectangle: Rounded Corners 20">
            <a:extLst>
              <a:ext uri="{FF2B5EF4-FFF2-40B4-BE49-F238E27FC236}">
                <a16:creationId xmlns:a16="http://schemas.microsoft.com/office/drawing/2014/main" id="{613F84B0-7172-6D8C-6E6A-4065EFD3DC15}"/>
              </a:ext>
            </a:extLst>
          </p:cNvPr>
          <p:cNvSpPr/>
          <p:nvPr/>
        </p:nvSpPr>
        <p:spPr bwMode="auto">
          <a:xfrm>
            <a:off x="7635315" y="52692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6A97ABD2-EF73-D527-9684-28B121CF5888}"/>
              </a:ext>
            </a:extLst>
          </p:cNvPr>
          <p:cNvSpPr/>
          <p:nvPr/>
        </p:nvSpPr>
        <p:spPr bwMode="auto">
          <a:xfrm>
            <a:off x="9052520" y="526784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AI Builder</a:t>
            </a:r>
          </a:p>
        </p:txBody>
      </p:sp>
      <p:cxnSp>
        <p:nvCxnSpPr>
          <p:cNvPr id="23" name="Straight Connector 22">
            <a:extLst>
              <a:ext uri="{FF2B5EF4-FFF2-40B4-BE49-F238E27FC236}">
                <a16:creationId xmlns:a16="http://schemas.microsoft.com/office/drawing/2014/main" id="{B6054145-186D-E1A4-A7FF-EA11D14719AF}"/>
              </a:ext>
            </a:extLst>
          </p:cNvPr>
          <p:cNvCxnSpPr>
            <a:cxnSpLocks/>
          </p:cNvCxnSpPr>
          <p:nvPr/>
        </p:nvCxnSpPr>
        <p:spPr>
          <a:xfrm>
            <a:off x="1984099" y="214154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F136BA7A-7FAD-6BF5-0477-793816E0501B}"/>
              </a:ext>
            </a:extLst>
          </p:cNvPr>
          <p:cNvCxnSpPr>
            <a:cxnSpLocks/>
          </p:cNvCxnSpPr>
          <p:nvPr/>
        </p:nvCxnSpPr>
        <p:spPr>
          <a:xfrm>
            <a:off x="4404295" y="214991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83596AB5-CE88-D2C4-E139-8E37D340E877}"/>
              </a:ext>
            </a:extLst>
          </p:cNvPr>
          <p:cNvCxnSpPr>
            <a:cxnSpLocks/>
          </p:cNvCxnSpPr>
          <p:nvPr/>
        </p:nvCxnSpPr>
        <p:spPr>
          <a:xfrm>
            <a:off x="9052519" y="215078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08C7C6C2-2553-C336-BBB5-4DE6A7D9065A}"/>
              </a:ext>
              <a:ext uri="{C183D7F6-B498-43B3-948B-1728B52AA6E4}">
                <adec:decorative xmlns:adec="http://schemas.microsoft.com/office/drawing/2017/decorative" val="1"/>
              </a:ext>
            </a:extLst>
          </p:cNvPr>
          <p:cNvSpPr/>
          <p:nvPr/>
        </p:nvSpPr>
        <p:spPr>
          <a:xfrm rot="16200000">
            <a:off x="5290077" y="2869936"/>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Copilot for Power Platform</a:t>
            </a:r>
          </a:p>
        </p:txBody>
      </p:sp>
      <p:pic>
        <p:nvPicPr>
          <p:cNvPr id="27" name="Graphic 26" descr="Badge Follow with solid fill">
            <a:extLst>
              <a:ext uri="{FF2B5EF4-FFF2-40B4-BE49-F238E27FC236}">
                <a16:creationId xmlns:a16="http://schemas.microsoft.com/office/drawing/2014/main" id="{5F8F6AC4-6196-7784-1B52-9F7BF31225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6470" y="2821322"/>
            <a:ext cx="607238" cy="607238"/>
          </a:xfrm>
          <a:prstGeom prst="rect">
            <a:avLst/>
          </a:prstGeom>
        </p:spPr>
      </p:pic>
      <p:sp>
        <p:nvSpPr>
          <p:cNvPr id="28" name="Rectangle: Rounded Corners 27">
            <a:extLst>
              <a:ext uri="{FF2B5EF4-FFF2-40B4-BE49-F238E27FC236}">
                <a16:creationId xmlns:a16="http://schemas.microsoft.com/office/drawing/2014/main" id="{1308515E-9245-F1D6-141E-FB03A7357816}"/>
              </a:ext>
            </a:extLst>
          </p:cNvPr>
          <p:cNvSpPr/>
          <p:nvPr/>
        </p:nvSpPr>
        <p:spPr bwMode="auto">
          <a:xfrm rot="16200000">
            <a:off x="6914596" y="2872523"/>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a:t>
            </a:r>
          </a:p>
        </p:txBody>
      </p:sp>
      <p:sp>
        <p:nvSpPr>
          <p:cNvPr id="29" name="Rectangle: Rounded Corners 28">
            <a:extLst>
              <a:ext uri="{FF2B5EF4-FFF2-40B4-BE49-F238E27FC236}">
                <a16:creationId xmlns:a16="http://schemas.microsoft.com/office/drawing/2014/main" id="{A73FE7C4-3AF0-C986-4A6A-DC00C56691BB}"/>
              </a:ext>
            </a:extLst>
          </p:cNvPr>
          <p:cNvSpPr/>
          <p:nvPr/>
        </p:nvSpPr>
        <p:spPr bwMode="auto">
          <a:xfrm>
            <a:off x="6729883" y="138254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Other Microsoft Copilots</a:t>
            </a:r>
          </a:p>
        </p:txBody>
      </p:sp>
      <p:cxnSp>
        <p:nvCxnSpPr>
          <p:cNvPr id="30" name="Straight Connector 29">
            <a:extLst>
              <a:ext uri="{FF2B5EF4-FFF2-40B4-BE49-F238E27FC236}">
                <a16:creationId xmlns:a16="http://schemas.microsoft.com/office/drawing/2014/main" id="{DE36C61F-4754-331E-AFE1-1CCA9E59EF52}"/>
              </a:ext>
            </a:extLst>
          </p:cNvPr>
          <p:cNvCxnSpPr>
            <a:cxnSpLocks/>
          </p:cNvCxnSpPr>
          <p:nvPr/>
        </p:nvCxnSpPr>
        <p:spPr>
          <a:xfrm>
            <a:off x="7459156" y="216278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1" name="Graphic 30">
            <a:extLst>
              <a:ext uri="{FF2B5EF4-FFF2-40B4-BE49-F238E27FC236}">
                <a16:creationId xmlns:a16="http://schemas.microsoft.com/office/drawing/2014/main" id="{AA3770FF-9302-6446-76E5-A2BB09489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7720" y="4359824"/>
            <a:ext cx="543574" cy="543574"/>
          </a:xfrm>
          <a:prstGeom prst="rect">
            <a:avLst/>
          </a:prstGeom>
        </p:spPr>
      </p:pic>
      <p:sp>
        <p:nvSpPr>
          <p:cNvPr id="32" name="Title 1">
            <a:extLst>
              <a:ext uri="{FF2B5EF4-FFF2-40B4-BE49-F238E27FC236}">
                <a16:creationId xmlns:a16="http://schemas.microsoft.com/office/drawing/2014/main" id="{44CAD715-172C-E752-3A0A-37DCE0FB770B}"/>
              </a:ext>
            </a:extLst>
          </p:cNvPr>
          <p:cNvSpPr txBox="1">
            <a:spLocks/>
          </p:cNvSpPr>
          <p:nvPr/>
        </p:nvSpPr>
        <p:spPr>
          <a:xfrm>
            <a:off x="274638" y="237779"/>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Copilots and Conversational AI</a:t>
            </a:r>
          </a:p>
        </p:txBody>
      </p:sp>
    </p:spTree>
    <p:extLst>
      <p:ext uri="{BB962C8B-B14F-4D97-AF65-F5344CB8AC3E}">
        <p14:creationId xmlns:p14="http://schemas.microsoft.com/office/powerpoint/2010/main" val="2295580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6"/>
                                        </p:tgtEl>
                                      </p:cBhvr>
                                    </p:animEffect>
                                    <p:set>
                                      <p:cBhvr>
                                        <p:cTn id="7" dur="1" fill="hold">
                                          <p:stCondLst>
                                            <p:cond delay="749"/>
                                          </p:stCondLst>
                                        </p:cTn>
                                        <p:tgtEl>
                                          <p:spTgt spid="6"/>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have the big picture of your copilot project and its integration in a broader technical and functional landscape.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a:solidFill>
                  <a:srgbClr val="FFFFFF">
                    <a:lumMod val="95000"/>
                  </a:srgbClr>
                </a:solidFill>
                <a:latin typeface="Aptos" panose="020B0004020202020204" pitchFamily="34" charset="0"/>
              </a:rPr>
              <a:t>and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copilot and its integration in the broader technical landscape (other Power Platform or Azure services, internal APIs, etc.)</a:t>
            </a:r>
            <a:endParaRPr lang="en-US" sz="1200">
              <a:solidFill>
                <a:srgbClr val="FFFFFF">
                  <a:lumMod val="95000"/>
                </a:srgbClr>
              </a:solidFill>
              <a:latin typeface="Aptos" panose="020B0004020202020204" pitchFamily="34" charset="0"/>
            </a:endParaRPr>
          </a:p>
        </p:txBody>
      </p:sp>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12" name="Group 11">
            <a:extLst>
              <a:ext uri="{FF2B5EF4-FFF2-40B4-BE49-F238E27FC236}">
                <a16:creationId xmlns:a16="http://schemas.microsoft.com/office/drawing/2014/main" id="{EBC7C967-1221-74F2-1CAE-E217ACD9C217}"/>
              </a:ext>
            </a:extLst>
          </p:cNvPr>
          <p:cNvGrpSpPr/>
          <p:nvPr/>
        </p:nvGrpSpPr>
        <p:grpSpPr>
          <a:xfrm>
            <a:off x="2038660" y="2543392"/>
            <a:ext cx="4813384" cy="3462903"/>
            <a:chOff x="2038660" y="2543392"/>
            <a:chExt cx="4813384" cy="3462903"/>
          </a:xfrm>
        </p:grpSpPr>
        <p:grpSp>
          <p:nvGrpSpPr>
            <p:cNvPr id="10" name="Group 9">
              <a:extLst>
                <a:ext uri="{FF2B5EF4-FFF2-40B4-BE49-F238E27FC236}">
                  <a16:creationId xmlns:a16="http://schemas.microsoft.com/office/drawing/2014/main" id="{4D224F7F-4E24-E004-6DD5-4AA206EC3EAF}"/>
                </a:ext>
              </a:extLst>
            </p:cNvPr>
            <p:cNvGrpSpPr/>
            <p:nvPr/>
          </p:nvGrpSpPr>
          <p:grpSpPr>
            <a:xfrm>
              <a:off x="2038660" y="2543392"/>
              <a:ext cx="4813384" cy="3462903"/>
              <a:chOff x="2038660" y="254339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38660" y="254339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Copilot Studio</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16434" y="266092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a:solidFill>
                      <a:schemeClr val="bg2">
                        <a:lumMod val="95000"/>
                        <a:lumOff val="5000"/>
                      </a:schemeClr>
                    </a:solidFill>
                    <a:latin typeface="Aptos" panose="020B0004020202020204" pitchFamily="34" charset="0"/>
                    <a:ea typeface="Segoe UI" pitchFamily="34" charset="0"/>
                    <a:cs typeface="Segoe UI" pitchFamily="34" charset="0"/>
                  </a:rPr>
                  <a:t>HR Copilot</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a:solidFill>
                      <a:schemeClr val="bg2">
                        <a:lumMod val="95000"/>
                        <a:lumOff val="5000"/>
                      </a:schemeClr>
                    </a:solidFill>
                    <a:latin typeface="Aptos" panose="020B0004020202020204" pitchFamily="34" charset="0"/>
                    <a:ea typeface="Segoe UI" pitchFamily="34" charset="0"/>
                    <a:cs typeface="Segoe UI" pitchFamily="34" charset="0"/>
                  </a:rPr>
                </a:br>
                <a:r>
                  <a:rPr lang="en-US" sz="100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0000">
                <a:off x="2289799" y="278763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AAC7786-5C9C-992D-5623-69D8F97C81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60000">
              <a:off x="4183151" y="2757178"/>
              <a:ext cx="581466" cy="581466"/>
            </a:xfrm>
            <a:prstGeom prst="rect">
              <a:avLst/>
            </a:prstGeom>
          </p:spPr>
        </p:pic>
      </p:grpSp>
    </p:spTree>
    <p:extLst>
      <p:ext uri="{BB962C8B-B14F-4D97-AF65-F5344CB8AC3E}">
        <p14:creationId xmlns:p14="http://schemas.microsoft.com/office/powerpoint/2010/main" val="3600318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35673"/>
            <a:ext cx="7983957" cy="246221"/>
          </a:xfrm>
        </p:spPr>
        <p:txBody>
          <a:bodyPr/>
          <a:lstStyle/>
          <a:p>
            <a:r>
              <a:rPr lang="en-US"/>
              <a:t>What are the expected volumes of chat messages or conversations?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678940325"/>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Monthly target volume of  messages or conversations and growth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Understanding </a:t>
            </a:r>
            <a:r>
              <a:rPr lang="en-US" sz="120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When integrating with external systems, for example through Power Automate or HTTP requests,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Target volumes also help validate the licensing aspects of the copilot and the potential impact on Dataverse storage for the conversation transcripts.</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Rate limits for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Pricing plans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Initially 200,000 chat sessions per month (with an average of 8 messages per session) when deploying to the first channel and growing to 400,000 when deployed over all channels.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copilot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solidFill>
                  <a:srgbClr val="FFFFFF">
                    <a:lumMod val="95000"/>
                  </a:srgbClr>
                </a:solidFill>
                <a:latin typeface="Aptos" panose="020B0004020202020204" pitchFamily="34" charset="0"/>
              </a:rPr>
              <a:t>still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important  to understand performance expectations for the copilot response times to make sure the copilot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Capture telemetry with Application Insights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629319055"/>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copilot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copilot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copilot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copilot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Language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marL="231140" indent="-231140">
              <a:spcBef>
                <a:spcPts val="600"/>
              </a:spcBef>
            </a:pPr>
            <a:r>
              <a:rPr lang="en-US"/>
              <a:t>Natural Language Understanding</a:t>
            </a:r>
          </a:p>
          <a:p>
            <a:pPr marL="231140" indent="-231140">
              <a:spcBef>
                <a:spcPts val="600"/>
              </a:spcBef>
            </a:pPr>
            <a:r>
              <a:rPr lang="en-US">
                <a:latin typeface="Aptos"/>
                <a:cs typeface="Segoe UI"/>
              </a:rPr>
              <a:t>Intent recognition and slot filling</a:t>
            </a:r>
          </a:p>
          <a:p>
            <a:pPr marL="231140" indent="-231140">
              <a:spcBef>
                <a:spcPts val="600"/>
              </a:spcBef>
            </a:pPr>
            <a:r>
              <a:rPr lang="en-US" sz="2800">
                <a:latin typeface="Aptos"/>
                <a:cs typeface="Segoe UI"/>
              </a:rPr>
              <a:t>Azure CLU integration</a:t>
            </a:r>
          </a:p>
          <a:p>
            <a:pPr marL="231140" indent="-231140">
              <a:spcBef>
                <a:spcPts val="600"/>
              </a:spcBef>
            </a:pPr>
            <a:r>
              <a:rPr lang="en-US" sz="2800">
                <a:latin typeface="Aptos"/>
                <a:cs typeface="Segoe UI"/>
              </a:rPr>
              <a:t>Topic structure</a:t>
            </a:r>
          </a:p>
          <a:p>
            <a:pPr marL="231140" indent="-231140">
              <a:spcBef>
                <a:spcPts val="600"/>
              </a:spcBef>
            </a:pPr>
            <a:r>
              <a:rPr lang="en-US" sz="2800">
                <a:latin typeface="Aptos"/>
                <a:cs typeface="Segoe UI"/>
              </a:rPr>
              <a:t>Handling unrecognized intents</a:t>
            </a:r>
          </a:p>
          <a:p>
            <a:pPr marL="231140" indent="-231140">
              <a:spcBef>
                <a:spcPts val="600"/>
              </a:spcBef>
            </a:pPr>
            <a:r>
              <a:rPr lang="en-US">
                <a:latin typeface="Aptos"/>
                <a:cs typeface="Segoe UI"/>
              </a:rPr>
              <a:t>Localization &amp; languages</a:t>
            </a:r>
          </a:p>
          <a:p>
            <a:pPr marL="231140" indent="-231140">
              <a:spcBef>
                <a:spcPts val="600"/>
              </a:spcBef>
            </a:pPr>
            <a:r>
              <a:rPr lang="en-US">
                <a:latin typeface="Aptos"/>
                <a:cs typeface="Segoe UI"/>
              </a:rPr>
              <a:t>Miscellaneous</a:t>
            </a:r>
            <a:endParaRPr lang="en-US" sz="280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Conversational Language Understanding) </a:t>
            </a:r>
            <a:r>
              <a:rPr lang="en-US" sz="1200">
                <a:solidFill>
                  <a:srgbClr val="FFFFFF">
                    <a:lumMod val="95000"/>
                  </a:srgbClr>
                </a:solidFill>
                <a:latin typeface="Aptos" panose="020B0004020202020204" pitchFamily="34" charset="0"/>
              </a:rPr>
              <a: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the modern equivalent of LUIS – or can be fully replaced with dynamic chaining, a GPT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Azure CLU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How to use CLU as your NLU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Dynamic chaining</a:t>
            </a:r>
            <a:r>
              <a:rPr lang="en-US" sz="1200">
                <a:solidFill>
                  <a:srgbClr val="FFFFFF">
                    <a:lumMod val="95000"/>
                  </a:srgbClr>
                </a:solidFill>
                <a:latin typeface="Aptos" panose="020B0004020202020204" pitchFamily="34" charset="0"/>
              </a:rPr>
              <a:t> </a:t>
            </a:r>
            <a:r>
              <a:rPr lang="en-US" sz="1200">
                <a:solidFill>
                  <a:srgbClr val="FFB900"/>
                </a:solidFill>
                <a:latin typeface="Aptos" panose="020B0004020202020204" pitchFamily="34" charset="0"/>
              </a:rPr>
              <a:t>(preview)</a:t>
            </a: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7"/>
            <a:ext cx="8371917" cy="1980000"/>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1980000"/>
          </a:xfrm>
          <a:prstGeom prst="rect">
            <a:avLst/>
          </a:prstGeom>
          <a:noFill/>
        </p:spPr>
        <p:txBody>
          <a:bodyPr wrap="square" lIns="0" tIns="72000" rIns="72000" bIns="72000" rtlCol="0" anchor="ctr">
            <a:noAutofit/>
          </a:bodyPr>
          <a:lstStyle/>
          <a:p>
            <a:pPr marL="266700" indent="-180975" algn="l">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Default, out-of-the-box, model that comes pre-trained, with many predefined entity types.</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45340" y="2993895"/>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239268"/>
            <a:ext cx="8371917" cy="1980000"/>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Supports additional languages, with native models.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to further customize the intent triggering model for better intent recognition or to address specific industry requirements.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for complex entity extraction (e.g., of the same type).</a:t>
            </a:r>
          </a:p>
          <a:p>
            <a:pPr>
              <a:spcAft>
                <a:spcPts val="500"/>
              </a:spcAft>
              <a:buClr>
                <a:srgbClr val="9BF00B"/>
              </a:buClr>
              <a:buFont typeface="Wingdings" panose="05000000000000000000" pitchFamily="2" charset="2"/>
              <a:buChar char="ü"/>
            </a:pPr>
            <a:r>
              <a:rPr lang="en-US" sz="1100">
                <a:solidFill>
                  <a:schemeClr val="tx1">
                    <a:lumMod val="85000"/>
                  </a:schemeClr>
                </a:solidFill>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Configuration is done in Azure and involves additional costs.</a:t>
            </a:r>
          </a:p>
          <a:p>
            <a:pPr>
              <a:spcAft>
                <a:spcPts val="500"/>
              </a:spcAft>
              <a:buClr>
                <a:srgbClr val="D83B01"/>
              </a:buClr>
              <a:buFont typeface="Wingdings" panose="05000000000000000000" pitchFamily="2" charset="2"/>
              <a:buChar char="ü"/>
            </a:pPr>
            <a:r>
              <a:rPr lang="en-US" sz="1100">
                <a:solidFill>
                  <a:schemeClr val="tx1">
                    <a:lumMod val="85000"/>
                  </a:schemeClr>
                </a:solidFill>
              </a:rPr>
              <a:t>Has its own service limits that need to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Uses a GPT large language model.</a:t>
            </a:r>
          </a:p>
          <a:p>
            <a:pPr>
              <a:spcAft>
                <a:spcPts val="500"/>
              </a:spcAft>
              <a:buClr>
                <a:srgbClr val="9BF00B"/>
              </a:buClr>
              <a:buFont typeface="Wingdings" panose="05000000000000000000" pitchFamily="2" charset="2"/>
              <a:buChar char="ü"/>
            </a:pPr>
            <a:r>
              <a:rPr lang="en-US" sz="1100">
                <a:solidFill>
                  <a:schemeClr val="tx1">
                    <a:lumMod val="85000"/>
                  </a:schemeClr>
                </a:solidFill>
              </a:rPr>
              <a:t>Can handle multiple intents and chain topics and/or plugins.</a:t>
            </a:r>
          </a:p>
          <a:p>
            <a:pPr>
              <a:spcAft>
                <a:spcPts val="500"/>
              </a:spcAft>
              <a:buClr>
                <a:srgbClr val="9BF00B"/>
              </a:buClr>
              <a:buFont typeface="Wingdings" panose="05000000000000000000" pitchFamily="2" charset="2"/>
              <a:buChar char="ü"/>
            </a:pPr>
            <a:r>
              <a:rPr lang="en-US" sz="1100">
                <a:solidFill>
                  <a:schemeClr val="tx1">
                    <a:lumMod val="85000"/>
                  </a:schemeClr>
                </a:solidFill>
              </a:rPr>
              <a:t>Automatically generate questions for missing inputs and answers complex entities  and questions from the conversation context.</a:t>
            </a:r>
          </a:p>
          <a:p>
            <a:pPr>
              <a:spcAft>
                <a:spcPts val="500"/>
              </a:spcAft>
              <a:buClr>
                <a:srgbClr val="9BF00B"/>
              </a:buClr>
              <a:buFont typeface="Wingdings" panose="05000000000000000000" pitchFamily="2" charset="2"/>
              <a:buChar char="ü"/>
            </a:pPr>
            <a:r>
              <a:rPr lang="en-US" sz="1100">
                <a:solidFill>
                  <a:schemeClr val="tx1">
                    <a:lumMod val="85000"/>
                  </a:schemeClr>
                </a:solidFill>
              </a:rPr>
              <a:t>Configuration is done by simply describing topics, plugin actions, and inputs/outputs.</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r>
                <a:rPr lang="en-US" sz="1200">
                  <a:latin typeface="Aptos SemiBold" panose="020B0004020202020204" pitchFamily="34" charset="0"/>
                </a:rPr>
                <a:t>Standard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Custom Azure CLU model</a:t>
              </a:r>
            </a:p>
          </p:txBody>
        </p:sp>
      </p:grpSp>
      <p:grpSp>
        <p:nvGrpSpPr>
          <p:cNvPr id="206" name="Group 205">
            <a:extLst>
              <a:ext uri="{FF2B5EF4-FFF2-40B4-BE49-F238E27FC236}">
                <a16:creationId xmlns:a16="http://schemas.microsoft.com/office/drawing/2014/main" id="{A15339CC-35C9-A392-ADE7-9207B43882DD}"/>
              </a:ext>
            </a:extLst>
          </p:cNvPr>
          <p:cNvGrpSpPr/>
          <p:nvPr/>
        </p:nvGrpSpPr>
        <p:grpSpPr>
          <a:xfrm>
            <a:off x="6419760" y="1652522"/>
            <a:ext cx="2060378" cy="360000"/>
            <a:chOff x="6471563" y="1634508"/>
            <a:chExt cx="2060378"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831563" y="1678992"/>
              <a:ext cx="1700378"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Dynamic chaining</a:t>
              </a:r>
            </a:p>
          </p:txBody>
        </p:sp>
      </p:grpSp>
      <p:sp>
        <p:nvSpPr>
          <p:cNvPr id="199" name="TextBox 198">
            <a:extLst>
              <a:ext uri="{FF2B5EF4-FFF2-40B4-BE49-F238E27FC236}">
                <a16:creationId xmlns:a16="http://schemas.microsoft.com/office/drawing/2014/main" id="{85CE4005-2556-AACE-8BCE-61DF01293A68}"/>
              </a:ext>
            </a:extLst>
          </p:cNvPr>
          <p:cNvSpPr txBox="1"/>
          <p:nvPr/>
        </p:nvSpPr>
        <p:spPr>
          <a:xfrm>
            <a:off x="6092480"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As it’s a generative AI feature, the licensing burn rate of messages is higher than in regular topic triggering.</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Cannot be extended.</a:t>
            </a:r>
          </a:p>
          <a:p>
            <a:pPr>
              <a:spcAft>
                <a:spcPts val="500"/>
              </a:spcAft>
              <a:buClr>
                <a:srgbClr val="D83B01"/>
              </a:buClr>
              <a:buFont typeface="Wingdings" panose="05000000000000000000" pitchFamily="2" charset="2"/>
              <a:buChar char="ü"/>
            </a:pPr>
            <a:r>
              <a:rPr lang="en-US" sz="1100">
                <a:solidFill>
                  <a:schemeClr val="tx1">
                    <a:lumMod val="85000"/>
                  </a:schemeClr>
                </a:solidFill>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51422" y="511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450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 train your copilot's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When a copilot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Slot filling relates to the use of entities that let a copilot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For example, when a user asks: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a:t>
            </a:r>
            <a:r>
              <a:rPr lang="en-US" sz="1200" i="1">
                <a:solidFill>
                  <a:srgbClr val="FFFFFF">
                    <a:lumMod val="95000"/>
                  </a:srgbClr>
                </a:solidFill>
                <a:latin typeface="Aptos" panose="020B0004020202020204" pitchFamily="34" charset="0"/>
              </a:rPr>
              <a:t>I’d like to order 3 large blue t-shirts</a:t>
            </a:r>
            <a:r>
              <a:rPr lang="en-US" sz="1200">
                <a:solidFill>
                  <a:srgbClr val="FFFFFF">
                    <a:lumMod val="95000"/>
                  </a:srgbClr>
                </a:solidFill>
                <a:latin typeface="Aptos" panose="020B0004020202020204" pitchFamily="34" charset="0"/>
              </a:rPr>
              <a:t>”,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is </a:t>
            </a:r>
            <a:r>
              <a:rPr lang="en-US" sz="1200" b="1">
                <a:solidFill>
                  <a:srgbClr val="FFFFFF">
                    <a:lumMod val="95000"/>
                  </a:srgbClr>
                </a:solidFill>
              </a:rPr>
              <a:t>Order</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Quantity is </a:t>
            </a:r>
            <a:r>
              <a:rPr lang="en-US" sz="1200" b="1">
                <a:solidFill>
                  <a:srgbClr val="FFFFFF">
                    <a:lumMod val="95000"/>
                  </a:srgbClr>
                </a:solidFill>
              </a:rPr>
              <a:t>3</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Color is </a:t>
            </a:r>
            <a:r>
              <a:rPr lang="en-US" sz="1200" b="1">
                <a:solidFill>
                  <a:srgbClr val="FFFFFF">
                    <a:lumMod val="95000"/>
                  </a:srgbClr>
                </a:solidFill>
              </a:rPr>
              <a:t>Blue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Size is </a:t>
            </a:r>
            <a:r>
              <a:rPr lang="en-US" sz="1200" b="1">
                <a:solidFill>
                  <a:srgbClr val="FFFFFF">
                    <a:lumMod val="95000"/>
                  </a:srgbClr>
                </a:solidFill>
              </a:rPr>
              <a:t>Large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Item Type is </a:t>
            </a:r>
            <a:r>
              <a:rPr lang="en-US" sz="1200" b="1">
                <a:solidFill>
                  <a:srgbClr val="FFFFFF">
                    <a:lumMod val="95000"/>
                  </a:srgbClr>
                </a:solidFill>
              </a:rPr>
              <a:t>T-Shirt</a:t>
            </a:r>
            <a:r>
              <a:rPr lang="en-US" sz="1200">
                <a:solidFill>
                  <a:srgbClr val="FFFFFF">
                    <a:lumMod val="95000"/>
                  </a:srgbClr>
                </a:solidFill>
              </a:rPr>
              <a:t>.</a:t>
            </a:r>
          </a:p>
          <a:p>
            <a:pPr marL="269875" defTabSz="914367">
              <a:spcBef>
                <a:spcPts val="300"/>
              </a:spcBef>
              <a:spcAft>
                <a:spcPts val="0"/>
              </a:spcAft>
              <a:buSzTx/>
              <a:defRPr/>
            </a:pPr>
            <a:r>
              <a:rPr lang="en-US" sz="120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1869198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integrate a Conversational Language Understanding (CLU) model with a Copilot Studio copilot.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CLU intents must be mapped with Copilot Studio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prebuilt entities can be used in conjunctions with Azure CLU entities</a:t>
            </a:r>
            <a:r>
              <a:rPr lang="en-US" sz="120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Using Azure CLU re</a:t>
            </a:r>
            <a:r>
              <a:rPr lang="en-US" sz="120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292413483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copilot?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Using Azure CLU to support additional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Copilot Studio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474294637"/>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copilot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Fallback topic gets triggered </a:t>
            </a:r>
            <a:r>
              <a:rPr lang="en-US" sz="1200">
                <a:solidFill>
                  <a:srgbClr val="FFFFFF">
                    <a:lumMod val="95000"/>
                  </a:srgbClr>
                </a:solidFill>
                <a:latin typeface="Aptos" panose="020B0004020202020204" pitchFamily="34" charset="0"/>
              </a:rPr>
              <a:t>w</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hen Copilot Studio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If Generative Answers are enabled on the copilot,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many ways to handle unrecognized intents: using</a:t>
            </a:r>
            <a:r>
              <a:rPr lang="en-US" sz="120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it’s important to leverage the Conversational Boosting</a:t>
            </a:r>
            <a:r>
              <a:rPr lang="en-US" sz="1200">
                <a:solidFill>
                  <a:srgbClr val="FFFFFF">
                    <a:lumMod val="95000"/>
                  </a:srgbClr>
                </a:solidFill>
                <a:latin typeface="Aptos" panose="020B0004020202020204" pitchFamily="34" charset="0"/>
              </a:rPr>
              <a:t> and Fallback capabilities, it’s also important to make sure that the core scenarios and topics of your copilots are property handled through custom topics and their outcomes defined (resolved, etc.).</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First by going to the Conversational Boosting topic to look for the answer in corporate resources (SharePoint sites and public websites) and if no result to a fallback ChatGPT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The Azure OpenAI GPT-4 model is called through an HTTP request. It uses a custom system prompt to offer a compliant  ChatGPT-like experience.</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copilot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8826966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languages and markets should your copilot support?</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copilot multi-languages copilot, or for one copilot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670662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multiple ways to address copilot localizations. </a:t>
            </a:r>
            <a:r>
              <a:rPr lang="en-US" sz="120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per language.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as part of the copilot configuration. Translations need to be updated each time the copilot is updated or when new content is added.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real-time, at runtime, through a relay copilot sitting between the user and the copilot. This allows deploying more languages rapidly, but it also adds a dependency on a relay copilot and a real-time translation layer (e.g., Azure Service Copilot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4"/>
              </a:rPr>
              <a:t>Azure CLU integration</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5"/>
              </a:rPr>
              <a:t>Real-time multilingual copilot sample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Configure multilingual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How to make multilingual copilots (video)</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Make generative answers multilingual (video)</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copilot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Success story publishing</a:t>
            </a:r>
            <a:endParaRPr kumimoji="0" lang="en-US" sz="1100" b="0" i="0" u="none" strike="noStrike" kern="0" cap="none" spc="0" normalizeH="0" baseline="0" noProof="0">
              <a:ln>
                <a:noFill/>
              </a:ln>
              <a:solidFill>
                <a:srgbClr val="4ADEFC"/>
              </a:solidFill>
              <a:effectLst/>
              <a:uLnTx/>
              <a:uFillTx/>
              <a:latin typeface="Aptos" panose="020B0004020202020204" pitchFamily="34" charset="0"/>
              <a:cs typeface="Segoe UI" pitchFamily="34" charset="0"/>
            </a:endParaRP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430887"/>
          </a:xfrm>
          <a:prstGeom prst="rect">
            <a:avLst/>
          </a:prstGeom>
          <a:noFill/>
        </p:spPr>
        <p:txBody>
          <a:bodyPr wrap="square">
            <a:spAutoFit/>
          </a:bodyPr>
          <a:lstStyle/>
          <a:p>
            <a:r>
              <a:rPr lang="en-US" sz="1100" kern="0">
                <a:solidFill>
                  <a:srgbClr val="FFFFFF"/>
                </a:solidFill>
                <a:latin typeface="Aptos" panose="020B0004020202020204" pitchFamily="34" charset="0"/>
                <a:cs typeface="Segoe UI" pitchFamily="34" charset="0"/>
              </a:rPr>
              <a:t>Submit your story here: </a:t>
            </a:r>
            <a:r>
              <a:rPr lang="en-US" sz="1100" kern="0">
                <a:solidFill>
                  <a:srgbClr val="4ADEFC"/>
                </a:solidFill>
                <a:latin typeface="Aptos" panose="020B0004020202020204" pitchFamily="34" charset="0"/>
                <a:cs typeface="Segoe UI" pitchFamily="34" charset="0"/>
                <a:hlinkClick r:id="rId17">
                  <a:extLst>
                    <a:ext uri="{A12FA001-AC4F-418D-AE19-62706E023703}">
                      <ahyp:hlinkClr xmlns:ahyp="http://schemas.microsoft.com/office/drawing/2018/hyperlinkcolor" val="tx"/>
                    </a:ext>
                  </a:extLst>
                </a:hlinkClick>
              </a:rPr>
              <a:t>aka.ms/ShareAIStory</a:t>
            </a:r>
            <a:endParaRPr lang="en-US" sz="1100"/>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 copilot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copilot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Generative AI is changing conversational AI</a:t>
            </a:r>
          </a:p>
          <a:p>
            <a:pPr>
              <a:spcBef>
                <a:spcPts val="600"/>
              </a:spcBef>
            </a:pPr>
            <a:r>
              <a:rPr lang="en-US"/>
              <a:t>Generative answers</a:t>
            </a:r>
          </a:p>
          <a:p>
            <a:pPr>
              <a:spcBef>
                <a:spcPts val="600"/>
              </a:spcBef>
            </a:pPr>
            <a:r>
              <a:rPr lang="en-US"/>
              <a:t>Generative actions and dynamic chaining</a:t>
            </a:r>
          </a:p>
          <a:p>
            <a:pPr>
              <a:spcBef>
                <a:spcPts val="600"/>
              </a:spcBef>
            </a:pPr>
            <a:r>
              <a:rPr lang="en-US" sz="2800"/>
              <a:t>Generative builder (copilot)</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Before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85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Before generative AI, companies used to create every topic their bots needed by hand, and they could only create so many, perhaps a few hundreds – and then they had a large cliff of unsupported things a user couldn’t talk about.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These then would create user frustration with the bot saying "sorry I didn't understand you“, or large costs by having it just to dump the user to a human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0" y="1732884"/>
            <a:ext cx="1645137"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393691" y="1734152"/>
            <a:ext cx="6140696"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38474"/>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78858"/>
          <a:stretch/>
        </p:blipFill>
        <p:spPr>
          <a:xfrm>
            <a:off x="756219" y="1668780"/>
            <a:ext cx="1644432" cy="4612726"/>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70068" y="5820467"/>
            <a:ext cx="147432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Time spent hand-building topics</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2543564" y="5820467"/>
            <a:ext cx="133127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Conversations missed or escalated</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84371" y="4561962"/>
            <a:ext cx="275506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Missed opportunity</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761692" y="2883763"/>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2038730" y="2935842"/>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2038730" y="3230175"/>
            <a:ext cx="275506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Then keep these topics up to date as your content changes</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857585" y="3189352"/>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2403216" y="4383668"/>
            <a:ext cx="6962" cy="1847206"/>
          </a:xfrm>
          <a:prstGeom prst="line">
            <a:avLst/>
          </a:prstGeom>
          <a:noFill/>
          <a:ln w="25400" cap="flat" cmpd="sng" algn="ctr">
            <a:solidFill>
              <a:srgbClr val="DD2A51"/>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492374"/>
          </a:xfrm>
          <a:prstGeom prst="line">
            <a:avLst/>
          </a:prstGeom>
          <a:noFill/>
          <a:ln w="25400" cap="flat" cmpd="sng" algn="ctr">
            <a:solidFill>
              <a:srgbClr val="DD2A51"/>
            </a:solidFill>
            <a:prstDash val="solid"/>
            <a:headEnd type="none" w="lg" len="med"/>
            <a:tailEnd type="none" w="lg" len="med"/>
          </a:ln>
          <a:effectLst/>
        </p:spPr>
      </p:cxnSp>
    </p:spTree>
    <p:extLst>
      <p:ext uri="{BB962C8B-B14F-4D97-AF65-F5344CB8AC3E}">
        <p14:creationId xmlns:p14="http://schemas.microsoft.com/office/powerpoint/2010/main" val="4234592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After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0593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Now, with Generative AI, companies are increasingly only building a few, business critical topics where they want tight control over the dialog.</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And for everything else, they're just pointing to knowledge sources and allowing the bots to talk over those corpuses.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That means vastly increased support coverage for anything a user could ask, and far less topics that need to be handled by human agents.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But it also means that maintaining topics is far less onerous - as the information changes, the copilot answers change automatically.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There are no dialogs to continually update and keep relevant. So, this dramatically reduces costs.</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1" y="1732884"/>
            <a:ext cx="752988"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1511589" y="1765902"/>
            <a:ext cx="7022798"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60699"/>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90207" b="1575"/>
          <a:stretch/>
        </p:blipFill>
        <p:spPr>
          <a:xfrm>
            <a:off x="749870" y="1708877"/>
            <a:ext cx="761719" cy="4544222"/>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22571" y="5006123"/>
            <a:ext cx="653428" cy="11849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Custom-built</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 help from generative builder</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1657739" y="5852509"/>
            <a:ext cx="211430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 handled by </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Generative Answers and Actions</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97052" y="4457858"/>
            <a:ext cx="32927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Expose your knowledge sources and APIs and generative AI handles the rest</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171104" y="2168946"/>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1448142" y="2221025"/>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1448142" y="2515358"/>
            <a:ext cx="275506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Manually author business-critical topics quickly with Copilot Studio</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266997" y="2474535"/>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1524353" y="3639349"/>
            <a:ext cx="0" cy="2613750"/>
          </a:xfrm>
          <a:prstGeom prst="line">
            <a:avLst/>
          </a:prstGeom>
          <a:noFill/>
          <a:ln w="25400" cap="flat" cmpd="sng" algn="ctr">
            <a:solidFill>
              <a:srgbClr val="00B05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625060"/>
          </a:xfrm>
          <a:prstGeom prst="line">
            <a:avLst/>
          </a:prstGeom>
          <a:noFill/>
          <a:ln w="25400" cap="flat" cmpd="sng" algn="ctr">
            <a:solidFill>
              <a:srgbClr val="00B050"/>
            </a:solidFill>
            <a:prstDash val="solid"/>
            <a:headEnd type="none" w="lg" len="med"/>
            <a:tailEnd type="none" w="lg" len="med"/>
          </a:ln>
          <a:effectLst/>
        </p:spPr>
      </p:cxnSp>
      <p:sp>
        <p:nvSpPr>
          <p:cNvPr id="8" name="テキスト ボックス 33">
            <a:extLst>
              <a:ext uri="{FF2B5EF4-FFF2-40B4-BE49-F238E27FC236}">
                <a16:creationId xmlns:a16="http://schemas.microsoft.com/office/drawing/2014/main" id="{D92DF1F5-680D-DE8C-858F-785FE05B3C8C}"/>
              </a:ext>
            </a:extLst>
          </p:cNvPr>
          <p:cNvSpPr txBox="1"/>
          <p:nvPr/>
        </p:nvSpPr>
        <p:spPr>
          <a:xfrm>
            <a:off x="4397051" y="4946824"/>
            <a:ext cx="32927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Vast coverage of the long tail, and as content changes, copilot answers change as well</a:t>
            </a:r>
          </a:p>
        </p:txBody>
      </p:sp>
    </p:spTree>
    <p:extLst>
      <p:ext uri="{BB962C8B-B14F-4D97-AF65-F5344CB8AC3E}">
        <p14:creationId xmlns:p14="http://schemas.microsoft.com/office/powerpoint/2010/main" val="42598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9B7AD3DA-B5B5-0F53-72C6-0978CC18D2AA}"/>
              </a:ext>
            </a:extLst>
          </p:cNvPr>
          <p:cNvSpPr/>
          <p:nvPr/>
        </p:nvSpPr>
        <p:spPr>
          <a:xfrm>
            <a:off x="247651" y="920626"/>
            <a:ext cx="11676540" cy="5715669"/>
          </a:xfrm>
          <a:prstGeom prst="roundRect">
            <a:avLst>
              <a:gd name="adj" fmla="val 679"/>
            </a:avLst>
          </a:prstGeom>
          <a:solidFill>
            <a:srgbClr val="17AAD2">
              <a:alpha val="5098"/>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894762" y="218642"/>
            <a:ext cx="10981803" cy="553998"/>
          </a:xfrm>
        </p:spPr>
        <p:txBody>
          <a:bodyPr/>
          <a:lstStyle/>
          <a:p>
            <a:r>
              <a:rPr lang="en-US" b="1"/>
              <a:t>Generative answers processes and considerations</a:t>
            </a:r>
          </a:p>
        </p:txBody>
      </p:sp>
      <p:pic>
        <p:nvPicPr>
          <p:cNvPr id="35" name="Graphic 34">
            <a:extLst>
              <a:ext uri="{FF2B5EF4-FFF2-40B4-BE49-F238E27FC236}">
                <a16:creationId xmlns:a16="http://schemas.microsoft.com/office/drawing/2014/main" id="{F4156DA7-4048-7B0F-E208-703BCA1D503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793" y="218944"/>
            <a:ext cx="562216" cy="562216"/>
          </a:xfrm>
          <a:prstGeom prst="rect">
            <a:avLst/>
          </a:prstGeom>
          <a:effectLst>
            <a:outerShdw blurRad="63500" sx="102000" sy="102000" algn="ctr" rotWithShape="0">
              <a:prstClr val="black">
                <a:alpha val="40000"/>
              </a:prstClr>
            </a:outerShdw>
          </a:effectLst>
        </p:spPr>
      </p:pic>
      <p:cxnSp>
        <p:nvCxnSpPr>
          <p:cNvPr id="51" name="Straight Connector 50">
            <a:extLst>
              <a:ext uri="{FF2B5EF4-FFF2-40B4-BE49-F238E27FC236}">
                <a16:creationId xmlns:a16="http://schemas.microsoft.com/office/drawing/2014/main" id="{BBB9D8E3-2FBD-6782-DA1F-E4BEF906B862}"/>
              </a:ext>
            </a:extLst>
          </p:cNvPr>
          <p:cNvCxnSpPr>
            <a:cxnSpLocks/>
            <a:stCxn id="38" idx="2"/>
            <a:endCxn id="39"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C0B07B-3FBB-11D0-05F6-BEB0A94ED250}"/>
              </a:ext>
            </a:extLst>
          </p:cNvPr>
          <p:cNvCxnSpPr>
            <a:cxnSpLocks/>
            <a:stCxn id="38" idx="3"/>
          </p:cNvCxnSpPr>
          <p:nvPr/>
        </p:nvCxnSpPr>
        <p:spPr>
          <a:xfrm flipV="1">
            <a:off x="3099396" y="1810360"/>
            <a:ext cx="698575" cy="1249841"/>
          </a:xfrm>
          <a:prstGeom prst="bentConnector3">
            <a:avLst>
              <a:gd name="adj1" fmla="val 50000"/>
            </a:avLst>
          </a:prstGeom>
          <a:ln w="12700">
            <a:solidFill>
              <a:srgbClr val="4ADEFC"/>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4" name="Straight Connector 60">
            <a:extLst>
              <a:ext uri="{FF2B5EF4-FFF2-40B4-BE49-F238E27FC236}">
                <a16:creationId xmlns:a16="http://schemas.microsoft.com/office/drawing/2014/main" id="{F6906ADF-0031-7C8C-B1D3-5B5762BBE8E2}"/>
              </a:ext>
            </a:extLst>
          </p:cNvPr>
          <p:cNvCxnSpPr>
            <a:cxnSpLocks/>
            <a:stCxn id="38" idx="3"/>
          </p:cNvCxnSpPr>
          <p:nvPr/>
        </p:nvCxnSpPr>
        <p:spPr>
          <a:xfrm flipV="1">
            <a:off x="3099396" y="3056424"/>
            <a:ext cx="698575" cy="3777"/>
          </a:xfrm>
          <a:prstGeom prst="bentConnector3">
            <a:avLst>
              <a:gd name="adj1" fmla="val 50000"/>
            </a:avLst>
          </a:prstGeom>
          <a:ln w="12700">
            <a:solidFill>
              <a:srgbClr val="4ADEFC"/>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6" name="Straight Connector 60">
            <a:extLst>
              <a:ext uri="{FF2B5EF4-FFF2-40B4-BE49-F238E27FC236}">
                <a16:creationId xmlns:a16="http://schemas.microsoft.com/office/drawing/2014/main" id="{A9540C8F-1191-D3C1-5421-BC5F913D84F3}"/>
              </a:ext>
            </a:extLst>
          </p:cNvPr>
          <p:cNvCxnSpPr>
            <a:cxnSpLocks/>
            <a:stCxn id="38" idx="3"/>
          </p:cNvCxnSpPr>
          <p:nvPr/>
        </p:nvCxnSpPr>
        <p:spPr>
          <a:xfrm>
            <a:off x="3099396" y="3060201"/>
            <a:ext cx="698575" cy="984592"/>
          </a:xfrm>
          <a:prstGeom prst="bentConnector3">
            <a:avLst>
              <a:gd name="adj1" fmla="val 50000"/>
            </a:avLst>
          </a:prstGeom>
          <a:ln w="12700">
            <a:solidFill>
              <a:srgbClr val="4ADEFC"/>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3" name="Straight Connector 60">
            <a:extLst>
              <a:ext uri="{FF2B5EF4-FFF2-40B4-BE49-F238E27FC236}">
                <a16:creationId xmlns:a16="http://schemas.microsoft.com/office/drawing/2014/main" id="{6144C0F7-8567-2AAF-2370-6240256B1F65}"/>
              </a:ext>
            </a:extLst>
          </p:cNvPr>
          <p:cNvCxnSpPr>
            <a:cxnSpLocks/>
            <a:stCxn id="38" idx="3"/>
          </p:cNvCxnSpPr>
          <p:nvPr/>
        </p:nvCxnSpPr>
        <p:spPr>
          <a:xfrm>
            <a:off x="3099396" y="3060201"/>
            <a:ext cx="698575" cy="1895720"/>
          </a:xfrm>
          <a:prstGeom prst="bentConnector3">
            <a:avLst>
              <a:gd name="adj1" fmla="val 50000"/>
            </a:avLst>
          </a:prstGeom>
          <a:ln w="12700">
            <a:solidFill>
              <a:srgbClr val="4ADEFC"/>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6" name="Straight Connector 60">
            <a:extLst>
              <a:ext uri="{FF2B5EF4-FFF2-40B4-BE49-F238E27FC236}">
                <a16:creationId xmlns:a16="http://schemas.microsoft.com/office/drawing/2014/main" id="{A56EEC51-4870-3BAC-CC10-8ECD7A9BDFF6}"/>
              </a:ext>
            </a:extLst>
          </p:cNvPr>
          <p:cNvCxnSpPr>
            <a:cxnSpLocks/>
            <a:stCxn id="38" idx="3"/>
          </p:cNvCxnSpPr>
          <p:nvPr/>
        </p:nvCxnSpPr>
        <p:spPr>
          <a:xfrm>
            <a:off x="3099396" y="3060201"/>
            <a:ext cx="698575" cy="2823192"/>
          </a:xfrm>
          <a:prstGeom prst="bentConnector3">
            <a:avLst>
              <a:gd name="adj1" fmla="val 50000"/>
            </a:avLst>
          </a:prstGeom>
          <a:ln w="12700">
            <a:solidFill>
              <a:srgbClr val="4ADEFC"/>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F7DB971-F1E5-DFF4-36C8-7117E00D77F0}"/>
              </a:ext>
            </a:extLst>
          </p:cNvPr>
          <p:cNvGrpSpPr/>
          <p:nvPr/>
        </p:nvGrpSpPr>
        <p:grpSpPr>
          <a:xfrm>
            <a:off x="3797971" y="3653847"/>
            <a:ext cx="7892738" cy="790377"/>
            <a:chOff x="3760873" y="4037060"/>
            <a:chExt cx="7892738" cy="790377"/>
          </a:xfrm>
        </p:grpSpPr>
        <p:sp>
          <p:nvSpPr>
            <p:cNvPr id="11" name="Rectangle: Rounded Corners 10">
              <a:extLst>
                <a:ext uri="{FF2B5EF4-FFF2-40B4-BE49-F238E27FC236}">
                  <a16:creationId xmlns:a16="http://schemas.microsoft.com/office/drawing/2014/main" id="{61E88ADC-D44E-81A1-F8F3-715FEFE19D23}"/>
                </a:ext>
              </a:extLst>
            </p:cNvPr>
            <p:cNvSpPr/>
            <p:nvPr/>
          </p:nvSpPr>
          <p:spPr>
            <a:xfrm>
              <a:off x="3760873" y="4037060"/>
              <a:ext cx="7886169" cy="781891"/>
            </a:xfrm>
            <a:prstGeom prst="roundRect">
              <a:avLst>
                <a:gd name="adj" fmla="val 679"/>
              </a:avLst>
            </a:prstGeom>
            <a:solidFill>
              <a:srgbClr val="17AAD2">
                <a:alpha val="5098"/>
              </a:srgbClr>
            </a:solidFill>
            <a:ln w="12700">
              <a:solidFill>
                <a:srgbClr val="4ADEF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latin typeface="Aptos" panose="020B0004020202020204" pitchFamily="34" charset="0"/>
                </a:rPr>
                <a:t>Azure OpenAI </a:t>
              </a:r>
              <a:br>
                <a:rPr lang="en-US" sz="1300" b="1">
                  <a:latin typeface="Aptos" panose="020B0004020202020204" pitchFamily="34" charset="0"/>
                </a:rPr>
              </a:br>
              <a:r>
                <a:rPr lang="en-US" sz="1300" b="1">
                  <a:latin typeface="Aptos" panose="020B0004020202020204" pitchFamily="34" charset="0"/>
                </a:rPr>
                <a:t>on your data</a:t>
              </a:r>
            </a:p>
          </p:txBody>
        </p:sp>
        <p:sp>
          <p:nvSpPr>
            <p:cNvPr id="1149" name="TextBox 1148">
              <a:extLst>
                <a:ext uri="{FF2B5EF4-FFF2-40B4-BE49-F238E27FC236}">
                  <a16:creationId xmlns:a16="http://schemas.microsoft.com/office/drawing/2014/main" id="{CE5A13CD-8665-38C0-6E21-D887912EB87B}"/>
                </a:ext>
              </a:extLst>
            </p:cNvPr>
            <p:cNvSpPr txBox="1"/>
            <p:nvPr/>
          </p:nvSpPr>
          <p:spPr>
            <a:xfrm>
              <a:off x="5573100" y="4057996"/>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solidFill>
                  <a:schemeClr val="tx1"/>
                </a:solidFill>
                <a:latin typeface="Aptos" panose="020B0004020202020204" pitchFamily="34" charset="0"/>
                <a:ea typeface="+mn-ea"/>
                <a:cs typeface="+mn-cs"/>
              </a:endParaRPr>
            </a:p>
          </p:txBody>
        </p:sp>
      </p:grpSp>
      <p:grpSp>
        <p:nvGrpSpPr>
          <p:cNvPr id="22" name="Group 21">
            <a:extLst>
              <a:ext uri="{FF2B5EF4-FFF2-40B4-BE49-F238E27FC236}">
                <a16:creationId xmlns:a16="http://schemas.microsoft.com/office/drawing/2014/main" id="{4AE14BB9-BAD5-FC50-C3E7-99EFF7955F65}"/>
              </a:ext>
            </a:extLst>
          </p:cNvPr>
          <p:cNvGrpSpPr/>
          <p:nvPr/>
        </p:nvGrpSpPr>
        <p:grpSpPr>
          <a:xfrm>
            <a:off x="3797971" y="5494610"/>
            <a:ext cx="7893740" cy="773503"/>
            <a:chOff x="3755168" y="5569350"/>
            <a:chExt cx="7893740" cy="773503"/>
          </a:xfrm>
        </p:grpSpPr>
        <p:sp>
          <p:nvSpPr>
            <p:cNvPr id="13" name="Rectangle: Rounded Corners 12">
              <a:extLst>
                <a:ext uri="{FF2B5EF4-FFF2-40B4-BE49-F238E27FC236}">
                  <a16:creationId xmlns:a16="http://schemas.microsoft.com/office/drawing/2014/main" id="{C463AE4A-1827-689F-5EC1-71D1EAAF81A9}"/>
                </a:ext>
              </a:extLst>
            </p:cNvPr>
            <p:cNvSpPr/>
            <p:nvPr/>
          </p:nvSpPr>
          <p:spPr>
            <a:xfrm>
              <a:off x="3755168" y="5573412"/>
              <a:ext cx="7886169" cy="769441"/>
            </a:xfrm>
            <a:prstGeom prst="roundRect">
              <a:avLst>
                <a:gd name="adj" fmla="val 679"/>
              </a:avLst>
            </a:prstGeom>
            <a:solidFill>
              <a:srgbClr val="17AAD2">
                <a:alpha val="5098"/>
              </a:srgbClr>
            </a:solidFill>
            <a:ln w="12700">
              <a:solidFill>
                <a:srgbClr val="4ADEF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latin typeface="Aptos" panose="020B0004020202020204" pitchFamily="34" charset="0"/>
                </a:rPr>
                <a:t>Custom data</a:t>
              </a:r>
            </a:p>
          </p:txBody>
        </p:sp>
        <p:pic>
          <p:nvPicPr>
            <p:cNvPr id="1144" name="Graphic 1143">
              <a:extLst>
                <a:ext uri="{FF2B5EF4-FFF2-40B4-BE49-F238E27FC236}">
                  <a16:creationId xmlns:a16="http://schemas.microsoft.com/office/drawing/2014/main" id="{8E1F8C9A-6C45-450B-C8CD-E4D32CF6DD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5978" y="5778132"/>
              <a:ext cx="360000" cy="360000"/>
            </a:xfrm>
            <a:prstGeom prst="rect">
              <a:avLst/>
            </a:prstGeom>
          </p:spPr>
        </p:pic>
        <p:sp>
          <p:nvSpPr>
            <p:cNvPr id="1151" name="TextBox 1150">
              <a:extLst>
                <a:ext uri="{FF2B5EF4-FFF2-40B4-BE49-F238E27FC236}">
                  <a16:creationId xmlns:a16="http://schemas.microsoft.com/office/drawing/2014/main" id="{2DE923D6-D50F-18FA-E7D7-9C43D0ED5D24}"/>
                </a:ext>
              </a:extLst>
            </p:cNvPr>
            <p:cNvSpPr txBox="1"/>
            <p:nvPr/>
          </p:nvSpPr>
          <p:spPr>
            <a:xfrm>
              <a:off x="5568397" y="5569350"/>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solidFill>
                    <a:schemeClr val="tx1"/>
                  </a:solidFill>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grpSp>
      <p:grpSp>
        <p:nvGrpSpPr>
          <p:cNvPr id="19" name="Group 18">
            <a:extLst>
              <a:ext uri="{FF2B5EF4-FFF2-40B4-BE49-F238E27FC236}">
                <a16:creationId xmlns:a16="http://schemas.microsoft.com/office/drawing/2014/main" id="{30568863-A2EB-2715-4A12-4499E6376684}"/>
              </a:ext>
            </a:extLst>
          </p:cNvPr>
          <p:cNvGrpSpPr/>
          <p:nvPr/>
        </p:nvGrpSpPr>
        <p:grpSpPr>
          <a:xfrm>
            <a:off x="3797971" y="2589132"/>
            <a:ext cx="7892738" cy="941273"/>
            <a:chOff x="3756170" y="3124882"/>
            <a:chExt cx="7892738" cy="941273"/>
          </a:xfrm>
        </p:grpSpPr>
        <p:sp>
          <p:nvSpPr>
            <p:cNvPr id="10" name="Rectangle: Rounded Corners 9">
              <a:extLst>
                <a:ext uri="{FF2B5EF4-FFF2-40B4-BE49-F238E27FC236}">
                  <a16:creationId xmlns:a16="http://schemas.microsoft.com/office/drawing/2014/main" id="{73FE4763-FAB3-AE39-461E-107704225FED}"/>
                </a:ext>
              </a:extLst>
            </p:cNvPr>
            <p:cNvSpPr/>
            <p:nvPr/>
          </p:nvSpPr>
          <p:spPr>
            <a:xfrm>
              <a:off x="3756170" y="3124882"/>
              <a:ext cx="7886169" cy="934583"/>
            </a:xfrm>
            <a:prstGeom prst="roundRect">
              <a:avLst>
                <a:gd name="adj" fmla="val 679"/>
              </a:avLst>
            </a:prstGeom>
            <a:solidFill>
              <a:srgbClr val="17AAD2">
                <a:alpha val="5098"/>
              </a:srgbClr>
            </a:solidFill>
            <a:ln w="12700">
              <a:solidFill>
                <a:srgbClr val="4ADEF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latin typeface="Aptos" panose="020B0004020202020204" pitchFamily="34" charset="0"/>
                </a:rPr>
                <a:t>SharePoint</a:t>
              </a:r>
            </a:p>
            <a:p>
              <a:pPr marL="542925"/>
              <a:endParaRPr lang="en-US" sz="1400" b="1">
                <a:latin typeface="Aptos SemiBold" panose="020B0004020202020204" pitchFamily="34" charset="0"/>
              </a:endParaRPr>
            </a:p>
          </p:txBody>
        </p:sp>
        <p:pic>
          <p:nvPicPr>
            <p:cNvPr id="16" name="Graphic 15">
              <a:extLst>
                <a:ext uri="{FF2B5EF4-FFF2-40B4-BE49-F238E27FC236}">
                  <a16:creationId xmlns:a16="http://schemas.microsoft.com/office/drawing/2014/main" id="{168A0D13-75A1-00D8-910D-125CA76895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5978" y="3412173"/>
              <a:ext cx="360000" cy="360000"/>
            </a:xfrm>
            <a:prstGeom prst="rect">
              <a:avLst/>
            </a:prstGeom>
          </p:spPr>
        </p:pic>
        <p:sp>
          <p:nvSpPr>
            <p:cNvPr id="1148" name="TextBox 1147">
              <a:extLst>
                <a:ext uri="{FF2B5EF4-FFF2-40B4-BE49-F238E27FC236}">
                  <a16:creationId xmlns:a16="http://schemas.microsoft.com/office/drawing/2014/main" id="{53DC9A80-C71B-A1AA-7CAB-FD6936F61310}"/>
                </a:ext>
              </a:extLst>
            </p:cNvPr>
            <p:cNvSpPr txBox="1"/>
            <p:nvPr/>
          </p:nvSpPr>
          <p:spPr>
            <a:xfrm>
              <a:off x="5568397" y="3127436"/>
              <a:ext cx="6080511" cy="938719"/>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solidFill>
                  <a:schemeClr val="tx1"/>
                </a:solidFill>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Up to 4 </a:t>
              </a:r>
              <a:r>
                <a:rPr lang="en-US" sz="1100" kern="1200">
                  <a:solidFill>
                    <a:schemeClr val="tx1"/>
                  </a:solidFill>
                  <a:latin typeface="Aptos" panose="020B0004020202020204" pitchFamily="34" charset="0"/>
                </a:rPr>
                <a:t>SharePoint or OneDrive for Business sites</a:t>
              </a:r>
              <a:r>
                <a:rPr lang="en-US" sz="110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solidFill>
                  <a:schemeClr val="tx1"/>
                </a:solidFill>
                <a:latin typeface="Aptos" panose="020B0004020202020204" pitchFamily="34" charset="0"/>
              </a:endParaRPr>
            </a:p>
          </p:txBody>
        </p:sp>
        <p:grpSp>
          <p:nvGrpSpPr>
            <p:cNvPr id="1158" name="Group 1157">
              <a:extLst>
                <a:ext uri="{FF2B5EF4-FFF2-40B4-BE49-F238E27FC236}">
                  <a16:creationId xmlns:a16="http://schemas.microsoft.com/office/drawing/2014/main" id="{919704A3-4462-F78B-F7F9-CA5F24644F5B}"/>
                </a:ext>
              </a:extLst>
            </p:cNvPr>
            <p:cNvGrpSpPr/>
            <p:nvPr/>
          </p:nvGrpSpPr>
          <p:grpSpPr>
            <a:xfrm>
              <a:off x="4383870" y="3609678"/>
              <a:ext cx="956345" cy="153888"/>
              <a:chOff x="7525885" y="284000"/>
              <a:chExt cx="956345" cy="153888"/>
            </a:xfrm>
          </p:grpSpPr>
          <p:pic>
            <p:nvPicPr>
              <p:cNvPr id="1153" name="Graphic 1152">
                <a:extLst>
                  <a:ext uri="{FF2B5EF4-FFF2-40B4-BE49-F238E27FC236}">
                    <a16:creationId xmlns:a16="http://schemas.microsoft.com/office/drawing/2014/main" id="{85C4ECB0-BFC7-8242-3179-06929AAF0D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5885" y="288437"/>
                <a:ext cx="144000" cy="144000"/>
              </a:xfrm>
              <a:prstGeom prst="rect">
                <a:avLst/>
              </a:prstGeom>
            </p:spPr>
          </p:pic>
          <p:sp>
            <p:nvSpPr>
              <p:cNvPr id="1157" name="TextBox 1156">
                <a:extLst>
                  <a:ext uri="{FF2B5EF4-FFF2-40B4-BE49-F238E27FC236}">
                    <a16:creationId xmlns:a16="http://schemas.microsoft.com/office/drawing/2014/main" id="{884E2002-1944-91EB-89A0-F37CFF94252D}"/>
                  </a:ext>
                </a:extLst>
              </p:cNvPr>
              <p:cNvSpPr txBox="1"/>
              <p:nvPr/>
            </p:nvSpPr>
            <p:spPr>
              <a:xfrm>
                <a:off x="7688409" y="284000"/>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accent4">
                        <a:lumMod val="75000"/>
                      </a:schemeClr>
                    </a:solidFill>
                    <a:latin typeface="Aptos" panose="020B0004020202020204" pitchFamily="34" charset="0"/>
                  </a:rPr>
                  <a:t>Internal only</a:t>
                </a:r>
                <a:endParaRPr kumimoji="0" lang="en-US" sz="1000" b="0" i="0" u="none" strike="noStrike" kern="1200" cap="none" spc="0" normalizeH="0" baseline="0" noProof="0">
                  <a:ln>
                    <a:noFill/>
                  </a:ln>
                  <a:solidFill>
                    <a:schemeClr val="accent4">
                      <a:lumMod val="75000"/>
                    </a:schemeClr>
                  </a:solidFill>
                  <a:effectLst/>
                  <a:uLnTx/>
                  <a:uFillTx/>
                  <a:latin typeface="Aptos" panose="020B0004020202020204" pitchFamily="34" charset="0"/>
                </a:endParaRPr>
              </a:p>
            </p:txBody>
          </p:sp>
        </p:grpSp>
      </p:grpSp>
      <p:grpSp>
        <p:nvGrpSpPr>
          <p:cNvPr id="18" name="Group 17">
            <a:extLst>
              <a:ext uri="{FF2B5EF4-FFF2-40B4-BE49-F238E27FC236}">
                <a16:creationId xmlns:a16="http://schemas.microsoft.com/office/drawing/2014/main" id="{3BEA2BE7-ED8E-9084-C7D7-AD76A3F35CD1}"/>
              </a:ext>
            </a:extLst>
          </p:cNvPr>
          <p:cNvGrpSpPr/>
          <p:nvPr/>
        </p:nvGrpSpPr>
        <p:grpSpPr>
          <a:xfrm>
            <a:off x="3797971" y="1155030"/>
            <a:ext cx="7886169" cy="1310660"/>
            <a:chOff x="3755169" y="1730046"/>
            <a:chExt cx="7886169" cy="1310660"/>
          </a:xfrm>
        </p:grpSpPr>
        <p:sp>
          <p:nvSpPr>
            <p:cNvPr id="4" name="Rectangle: Rounded Corners 3">
              <a:extLst>
                <a:ext uri="{FF2B5EF4-FFF2-40B4-BE49-F238E27FC236}">
                  <a16:creationId xmlns:a16="http://schemas.microsoft.com/office/drawing/2014/main" id="{6262DE07-529E-E0D9-2579-4688CB01E623}"/>
                </a:ext>
              </a:extLst>
            </p:cNvPr>
            <p:cNvSpPr/>
            <p:nvPr/>
          </p:nvSpPr>
          <p:spPr>
            <a:xfrm>
              <a:off x="3755169" y="1730046"/>
              <a:ext cx="7886169" cy="1310660"/>
            </a:xfrm>
            <a:prstGeom prst="roundRect">
              <a:avLst>
                <a:gd name="adj" fmla="val 679"/>
              </a:avLst>
            </a:prstGeom>
            <a:solidFill>
              <a:srgbClr val="17AAD2">
                <a:alpha val="5098"/>
              </a:srgbClr>
            </a:solidFill>
            <a:ln w="12700">
              <a:solidFill>
                <a:srgbClr val="4ADEF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latin typeface="Aptos" panose="020B0004020202020204" pitchFamily="34" charset="0"/>
                </a:rPr>
                <a:t>Public data</a:t>
              </a:r>
            </a:p>
          </p:txBody>
        </p:sp>
        <p:sp>
          <p:nvSpPr>
            <p:cNvPr id="14" name="TextBox 13">
              <a:extLst>
                <a:ext uri="{FF2B5EF4-FFF2-40B4-BE49-F238E27FC236}">
                  <a16:creationId xmlns:a16="http://schemas.microsoft.com/office/drawing/2014/main" id="{A27B803A-734D-B7C8-269B-14AB1093545F}"/>
                </a:ext>
              </a:extLst>
            </p:cNvPr>
            <p:cNvSpPr txBox="1"/>
            <p:nvPr/>
          </p:nvSpPr>
          <p:spPr>
            <a:xfrm>
              <a:off x="5616844" y="198300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1155" name="Graphic 1154">
              <a:extLst>
                <a:ext uri="{FF2B5EF4-FFF2-40B4-BE49-F238E27FC236}">
                  <a16:creationId xmlns:a16="http://schemas.microsoft.com/office/drawing/2014/main" id="{629A8D9A-952F-FD08-DF15-1F8167B58A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8408" y="2205376"/>
              <a:ext cx="360000" cy="360000"/>
            </a:xfrm>
            <a:prstGeom prst="rect">
              <a:avLst/>
            </a:prstGeom>
          </p:spPr>
        </p:pic>
        <p:sp>
          <p:nvSpPr>
            <p:cNvPr id="1156" name="TextBox 1155">
              <a:extLst>
                <a:ext uri="{FF2B5EF4-FFF2-40B4-BE49-F238E27FC236}">
                  <a16:creationId xmlns:a16="http://schemas.microsoft.com/office/drawing/2014/main" id="{6556A250-95B2-3414-C1E4-8A6FFF72ECD2}"/>
                </a:ext>
              </a:extLst>
            </p:cNvPr>
            <p:cNvSpPr txBox="1"/>
            <p:nvPr/>
          </p:nvSpPr>
          <p:spPr>
            <a:xfrm>
              <a:off x="7244752" y="2250875"/>
              <a:ext cx="4333044" cy="720009"/>
            </a:xfrm>
            <a:prstGeom prst="rect">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t>One configuration ID, but it can be set using a formula.</a:t>
              </a:r>
            </a:p>
            <a:p>
              <a:pPr indent="171450"/>
              <a:r>
                <a:rPr lang="en-US"/>
                <a:t>Azure costs covered by Microsoft</a:t>
              </a:r>
            </a:p>
            <a:p>
              <a:pPr indent="171450"/>
              <a:r>
                <a:rPr lang="en-US"/>
                <a:t>Up to 400 URLs, custom ranking options.</a:t>
              </a:r>
            </a:p>
            <a:p>
              <a:pPr indent="171450"/>
              <a:r>
                <a:rPr lang="en-US"/>
                <a:t>Max 2 subpages depth (/en/help/), supports direct pages.</a:t>
              </a:r>
            </a:p>
          </p:txBody>
        </p:sp>
        <p:sp>
          <p:nvSpPr>
            <p:cNvPr id="1162" name="TextBox 1161">
              <a:extLst>
                <a:ext uri="{FF2B5EF4-FFF2-40B4-BE49-F238E27FC236}">
                  <a16:creationId xmlns:a16="http://schemas.microsoft.com/office/drawing/2014/main" id="{8F87322C-19DD-1FF8-0542-7105048109E6}"/>
                </a:ext>
              </a:extLst>
            </p:cNvPr>
            <p:cNvSpPr txBox="1"/>
            <p:nvPr/>
          </p:nvSpPr>
          <p:spPr>
            <a:xfrm>
              <a:off x="7244752" y="1809002"/>
              <a:ext cx="4333044" cy="360000"/>
            </a:xfrm>
            <a:prstGeom prst="rect">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t>Up to 4 URLs, but the list can be dynamic.</a:t>
              </a:r>
            </a:p>
            <a:p>
              <a:pPr marL="542925" indent="171450" algn="l">
                <a:buFont typeface="Arial" panose="020B0604020202020204" pitchFamily="34" charset="0"/>
                <a:buChar char="•"/>
              </a:pPr>
              <a:r>
                <a:rPr lang="en-US"/>
                <a:t>Max 2 subpages depth (/en/help/), no direct pages.</a:t>
              </a:r>
            </a:p>
          </p:txBody>
        </p:sp>
        <p:sp>
          <p:nvSpPr>
            <p:cNvPr id="1163" name="TextBox 1162">
              <a:extLst>
                <a:ext uri="{FF2B5EF4-FFF2-40B4-BE49-F238E27FC236}">
                  <a16:creationId xmlns:a16="http://schemas.microsoft.com/office/drawing/2014/main" id="{4D6CEC26-414E-E796-E904-B72CB5125E21}"/>
                </a:ext>
              </a:extLst>
            </p:cNvPr>
            <p:cNvSpPr txBox="1"/>
            <p:nvPr/>
          </p:nvSpPr>
          <p:spPr>
            <a:xfrm>
              <a:off x="7222954" y="231119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1161" name="TextBox 1160">
              <a:extLst>
                <a:ext uri="{FF2B5EF4-FFF2-40B4-BE49-F238E27FC236}">
                  <a16:creationId xmlns:a16="http://schemas.microsoft.com/office/drawing/2014/main" id="{E0B5F413-AC90-C79D-DFF4-F442B14BA4D8}"/>
                </a:ext>
              </a:extLst>
            </p:cNvPr>
            <p:cNvSpPr txBox="1"/>
            <p:nvPr/>
          </p:nvSpPr>
          <p:spPr>
            <a:xfrm>
              <a:off x="7226703" y="1779697"/>
              <a:ext cx="739353" cy="430887"/>
            </a:xfrm>
            <a:prstGeom prst="rect">
              <a:avLst/>
            </a:prstGeom>
            <a:noFill/>
            <a:ln>
              <a:noFill/>
            </a:ln>
          </p:spPr>
          <p:txBody>
            <a:bodyPr wrap="square">
              <a:spAutoFit/>
            </a:bodyPr>
            <a:lstStyle/>
            <a:p>
              <a:pPr algn="l" defTabSz="932719" rtl="0" eaLnBrk="1" latinLnBrk="0" hangingPunct="1"/>
              <a:r>
                <a:rPr lang="en-US" sz="1100" kern="1200">
                  <a:solidFill>
                    <a:schemeClr val="tx1"/>
                  </a:solidFill>
                  <a:latin typeface="Aptos SemiBold" panose="020B0004020202020204" pitchFamily="34" charset="0"/>
                </a:rPr>
                <a:t>Public </a:t>
              </a:r>
              <a:br>
                <a:rPr lang="en-US" sz="1100" kern="1200">
                  <a:solidFill>
                    <a:schemeClr val="tx1"/>
                  </a:solidFill>
                  <a:latin typeface="Aptos SemiBold" panose="020B0004020202020204" pitchFamily="34" charset="0"/>
                </a:rPr>
              </a:br>
              <a:r>
                <a:rPr lang="en-US" sz="1100" kern="1200">
                  <a:solidFill>
                    <a:schemeClr val="tx1"/>
                  </a:solidFill>
                  <a:latin typeface="Aptos SemiBold" panose="020B0004020202020204" pitchFamily="34" charset="0"/>
                </a:rPr>
                <a:t>Website</a:t>
              </a:r>
            </a:p>
          </p:txBody>
        </p:sp>
      </p:grpSp>
      <p:grpSp>
        <p:nvGrpSpPr>
          <p:cNvPr id="21" name="Group 20">
            <a:extLst>
              <a:ext uri="{FF2B5EF4-FFF2-40B4-BE49-F238E27FC236}">
                <a16:creationId xmlns:a16="http://schemas.microsoft.com/office/drawing/2014/main" id="{B61F8E7F-2639-9038-E968-F9E7A26CB465}"/>
              </a:ext>
            </a:extLst>
          </p:cNvPr>
          <p:cNvGrpSpPr/>
          <p:nvPr/>
        </p:nvGrpSpPr>
        <p:grpSpPr>
          <a:xfrm>
            <a:off x="3797971" y="4571887"/>
            <a:ext cx="7892738" cy="783257"/>
            <a:chOff x="3760873" y="4805237"/>
            <a:chExt cx="7892738" cy="783257"/>
          </a:xfrm>
        </p:grpSpPr>
        <p:sp>
          <p:nvSpPr>
            <p:cNvPr id="12" name="Rectangle: Rounded Corners 11">
              <a:extLst>
                <a:ext uri="{FF2B5EF4-FFF2-40B4-BE49-F238E27FC236}">
                  <a16:creationId xmlns:a16="http://schemas.microsoft.com/office/drawing/2014/main" id="{ECFEF6FA-4DC3-5050-5886-881680F0BE66}"/>
                </a:ext>
              </a:extLst>
            </p:cNvPr>
            <p:cNvSpPr/>
            <p:nvPr/>
          </p:nvSpPr>
          <p:spPr>
            <a:xfrm>
              <a:off x="3760873" y="4805237"/>
              <a:ext cx="7886169" cy="768068"/>
            </a:xfrm>
            <a:prstGeom prst="roundRect">
              <a:avLst>
                <a:gd name="adj" fmla="val 679"/>
              </a:avLst>
            </a:prstGeom>
            <a:solidFill>
              <a:srgbClr val="17AAD2">
                <a:alpha val="5098"/>
              </a:srgbClr>
            </a:solidFill>
            <a:ln w="12700">
              <a:solidFill>
                <a:srgbClr val="4ADEF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latin typeface="Aptos" panose="020B0004020202020204" pitchFamily="34" charset="0"/>
                </a:rPr>
                <a:t>Uploaded </a:t>
              </a:r>
              <a:br>
                <a:rPr lang="en-US" sz="1300" b="1">
                  <a:latin typeface="Aptos" panose="020B0004020202020204" pitchFamily="34" charset="0"/>
                </a:rPr>
              </a:br>
              <a:r>
                <a:rPr lang="en-US" sz="1300" b="1">
                  <a:latin typeface="Aptos" panose="020B0004020202020204" pitchFamily="34" charset="0"/>
                </a:rPr>
                <a:t>documents</a:t>
              </a:r>
            </a:p>
          </p:txBody>
        </p:sp>
        <p:sp>
          <p:nvSpPr>
            <p:cNvPr id="1150" name="TextBox 1149">
              <a:extLst>
                <a:ext uri="{FF2B5EF4-FFF2-40B4-BE49-F238E27FC236}">
                  <a16:creationId xmlns:a16="http://schemas.microsoft.com/office/drawing/2014/main" id="{BA69CB7C-BF99-2CE1-D231-1769B23ED178}"/>
                </a:ext>
              </a:extLst>
            </p:cNvPr>
            <p:cNvSpPr txBox="1"/>
            <p:nvPr/>
          </p:nvSpPr>
          <p:spPr>
            <a:xfrm>
              <a:off x="5573100" y="4819053"/>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solidFill>
                  <a:schemeClr val="tx1"/>
                </a:solidFill>
                <a:latin typeface="Aptos" panose="020B0004020202020204" pitchFamily="34" charset="0"/>
                <a:ea typeface="+mn-ea"/>
                <a:cs typeface="+mn-cs"/>
              </a:endParaRP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Documents are uploaded at the copilot level. Gen Answers node will search across all uploaded documents or none, when disabled at a node level.</a:t>
              </a:r>
            </a:p>
          </p:txBody>
        </p:sp>
        <p:pic>
          <p:nvPicPr>
            <p:cNvPr id="1172" name="Graphic 1171">
              <a:extLst>
                <a:ext uri="{FF2B5EF4-FFF2-40B4-BE49-F238E27FC236}">
                  <a16:creationId xmlns:a16="http://schemas.microsoft.com/office/drawing/2014/main" id="{DE3C2E99-A9D5-1D75-1264-2DFD52A08B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34408" y="5027271"/>
              <a:ext cx="324000" cy="324000"/>
            </a:xfrm>
            <a:prstGeom prst="rect">
              <a:avLst/>
            </a:prstGeom>
          </p:spPr>
        </p:pic>
      </p:grpSp>
      <p:cxnSp>
        <p:nvCxnSpPr>
          <p:cNvPr id="52" name="Straight Connector 51">
            <a:extLst>
              <a:ext uri="{FF2B5EF4-FFF2-40B4-BE49-F238E27FC236}">
                <a16:creationId xmlns:a16="http://schemas.microsoft.com/office/drawing/2014/main" id="{E322BC01-4894-1B51-D69B-31AEFFE0A573}"/>
              </a:ext>
            </a:extLst>
          </p:cNvPr>
          <p:cNvCxnSpPr>
            <a:cxnSpLocks/>
            <a:stCxn id="42" idx="2"/>
            <a:endCxn id="38"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3" name="Grafik 105">
            <a:extLst>
              <a:ext uri="{FF2B5EF4-FFF2-40B4-BE49-F238E27FC236}">
                <a16:creationId xmlns:a16="http://schemas.microsoft.com/office/drawing/2014/main" id="{C110DE8E-663A-170B-05CA-F95AFFF5D3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54094" y="3864792"/>
            <a:ext cx="353685" cy="360000"/>
          </a:xfrm>
          <a:prstGeom prst="rect">
            <a:avLst/>
          </a:prstGeom>
        </p:spPr>
      </p:pic>
      <p:sp>
        <p:nvSpPr>
          <p:cNvPr id="46" name="Rectangle: Rounded Corners 45">
            <a:extLst>
              <a:ext uri="{FF2B5EF4-FFF2-40B4-BE49-F238E27FC236}">
                <a16:creationId xmlns:a16="http://schemas.microsoft.com/office/drawing/2014/main" id="{2DAE6B7F-5209-AF09-B55F-B235D5261F6C}"/>
              </a:ext>
            </a:extLst>
          </p:cNvPr>
          <p:cNvSpPr/>
          <p:nvPr/>
        </p:nvSpPr>
        <p:spPr>
          <a:xfrm>
            <a:off x="432684" y="1146643"/>
            <a:ext cx="2783387" cy="5292257"/>
          </a:xfrm>
          <a:prstGeom prst="roundRect">
            <a:avLst>
              <a:gd name="adj" fmla="val 2462"/>
            </a:avLst>
          </a:prstGeom>
          <a:solidFill>
            <a:srgbClr val="17AAD2">
              <a:alpha val="5098"/>
            </a:srgbClr>
          </a:solidFill>
          <a:ln>
            <a:solidFill>
              <a:srgbClr val="50E6FF"/>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latin typeface="Aptos" panose="020B0004020202020204" pitchFamily="34" charset="0"/>
            </a:endParaRPr>
          </a:p>
        </p:txBody>
      </p:sp>
      <p:sp>
        <p:nvSpPr>
          <p:cNvPr id="49" name="Rectangle: Rounded Corners 48">
            <a:extLst>
              <a:ext uri="{FF2B5EF4-FFF2-40B4-BE49-F238E27FC236}">
                <a16:creationId xmlns:a16="http://schemas.microsoft.com/office/drawing/2014/main" id="{288C7C9E-BB60-C1D5-1CA4-A6E9435A8395}"/>
              </a:ext>
            </a:extLst>
          </p:cNvPr>
          <p:cNvSpPr/>
          <p:nvPr/>
        </p:nvSpPr>
        <p:spPr>
          <a:xfrm>
            <a:off x="541532" y="5991259"/>
            <a:ext cx="2565689"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Grounding validation and </a:t>
            </a:r>
            <a:br>
              <a:rPr lang="en-US" sz="1100">
                <a:latin typeface="Aptos" panose="020B0004020202020204" pitchFamily="34" charset="0"/>
              </a:rPr>
            </a:br>
            <a:r>
              <a:rPr lang="en-US" sz="1100">
                <a:latin typeface="Aptos" panose="020B0004020202020204" pitchFamily="34" charset="0"/>
              </a:rPr>
              <a:t>hallucination removal</a:t>
            </a:r>
          </a:p>
        </p:txBody>
      </p:sp>
      <p:pic>
        <p:nvPicPr>
          <p:cNvPr id="23" name="Graphic 22">
            <a:extLst>
              <a:ext uri="{FF2B5EF4-FFF2-40B4-BE49-F238E27FC236}">
                <a16:creationId xmlns:a16="http://schemas.microsoft.com/office/drawing/2014/main" id="{CD6DAF01-E4F1-4FBF-5AC0-2A73F6DD887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6298" y="5315659"/>
            <a:ext cx="180000" cy="180000"/>
          </a:xfrm>
          <a:prstGeom prst="rect">
            <a:avLst/>
          </a:prstGeom>
        </p:spPr>
      </p:pic>
      <p:grpSp>
        <p:nvGrpSpPr>
          <p:cNvPr id="40" name="Group 39">
            <a:extLst>
              <a:ext uri="{FF2B5EF4-FFF2-40B4-BE49-F238E27FC236}">
                <a16:creationId xmlns:a16="http://schemas.microsoft.com/office/drawing/2014/main" id="{DA77E9B7-C9CD-6B03-8994-CC9B46B4B75E}"/>
              </a:ext>
            </a:extLst>
          </p:cNvPr>
          <p:cNvGrpSpPr/>
          <p:nvPr/>
        </p:nvGrpSpPr>
        <p:grpSpPr>
          <a:xfrm>
            <a:off x="1106229" y="2616955"/>
            <a:ext cx="1993167" cy="886491"/>
            <a:chOff x="1068129" y="2472021"/>
            <a:chExt cx="1993167" cy="886491"/>
          </a:xfrm>
        </p:grpSpPr>
        <p:sp>
          <p:nvSpPr>
            <p:cNvPr id="38" name="Rectangle: Rounded Corners 37">
              <a:extLst>
                <a:ext uri="{FF2B5EF4-FFF2-40B4-BE49-F238E27FC236}">
                  <a16:creationId xmlns:a16="http://schemas.microsoft.com/office/drawing/2014/main" id="{3F9825A8-989E-EEBE-071F-719826658DA4}"/>
                </a:ext>
              </a:extLst>
            </p:cNvPr>
            <p:cNvSpPr/>
            <p:nvPr/>
          </p:nvSpPr>
          <p:spPr>
            <a:xfrm>
              <a:off x="1068129" y="2472021"/>
              <a:ext cx="1993167" cy="886491"/>
            </a:xfrm>
            <a:prstGeom prst="roundRect">
              <a:avLst>
                <a:gd name="adj" fmla="val 2677"/>
              </a:avLst>
            </a:prstGeom>
            <a:solidFill>
              <a:srgbClr val="17AAD2">
                <a:alpha val="5098"/>
              </a:srgbClr>
            </a:solidFill>
            <a:ln>
              <a:solidFill>
                <a:srgbClr val="50E6FF"/>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latin typeface="Aptos" panose="020B0004020202020204" pitchFamily="34" charset="0"/>
                </a:rPr>
                <a:t>Content retrieval</a:t>
              </a:r>
            </a:p>
          </p:txBody>
        </p:sp>
        <p:sp>
          <p:nvSpPr>
            <p:cNvPr id="1108" name="Rectangle: Rounded Corners 1107">
              <a:extLst>
                <a:ext uri="{FF2B5EF4-FFF2-40B4-BE49-F238E27FC236}">
                  <a16:creationId xmlns:a16="http://schemas.microsoft.com/office/drawing/2014/main" id="{AB98A4C7-A00F-5E32-BDDE-A2D2517BB1F3}"/>
                </a:ext>
              </a:extLst>
            </p:cNvPr>
            <p:cNvSpPr/>
            <p:nvPr/>
          </p:nvSpPr>
          <p:spPr>
            <a:xfrm>
              <a:off x="1148976" y="2789359"/>
              <a:ext cx="1825900" cy="216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Querying each source</a:t>
              </a:r>
            </a:p>
          </p:txBody>
        </p:sp>
        <p:sp>
          <p:nvSpPr>
            <p:cNvPr id="1109" name="Rectangle: Rounded Corners 1108">
              <a:extLst>
                <a:ext uri="{FF2B5EF4-FFF2-40B4-BE49-F238E27FC236}">
                  <a16:creationId xmlns:a16="http://schemas.microsoft.com/office/drawing/2014/main" id="{CA3D68B2-96D3-2867-A1DA-ED746ECC901E}"/>
                </a:ext>
              </a:extLst>
            </p:cNvPr>
            <p:cNvSpPr/>
            <p:nvPr/>
          </p:nvSpPr>
          <p:spPr>
            <a:xfrm>
              <a:off x="1155898" y="3072167"/>
              <a:ext cx="1825900" cy="216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Top 3 results per source</a:t>
              </a:r>
            </a:p>
          </p:txBody>
        </p:sp>
        <p:pic>
          <p:nvPicPr>
            <p:cNvPr id="27" name="Graphic 26">
              <a:extLst>
                <a:ext uri="{FF2B5EF4-FFF2-40B4-BE49-F238E27FC236}">
                  <a16:creationId xmlns:a16="http://schemas.microsoft.com/office/drawing/2014/main" id="{F049B453-964A-34B6-B558-B11FCE66E4E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57670" y="2557436"/>
              <a:ext cx="180000" cy="180000"/>
            </a:xfrm>
            <a:prstGeom prst="rect">
              <a:avLst/>
            </a:prstGeom>
          </p:spPr>
        </p:pic>
      </p:grpSp>
      <p:grpSp>
        <p:nvGrpSpPr>
          <p:cNvPr id="37" name="Group 36">
            <a:extLst>
              <a:ext uri="{FF2B5EF4-FFF2-40B4-BE49-F238E27FC236}">
                <a16:creationId xmlns:a16="http://schemas.microsoft.com/office/drawing/2014/main" id="{B8F0C4D3-2BDB-4A2E-80DB-06AF6FE535D8}"/>
              </a:ext>
            </a:extLst>
          </p:cNvPr>
          <p:cNvGrpSpPr/>
          <p:nvPr/>
        </p:nvGrpSpPr>
        <p:grpSpPr>
          <a:xfrm>
            <a:off x="1099680" y="1253391"/>
            <a:ext cx="1993167" cy="1189640"/>
            <a:chOff x="1068129" y="1110516"/>
            <a:chExt cx="1993167" cy="1189640"/>
          </a:xfrm>
        </p:grpSpPr>
        <p:sp>
          <p:nvSpPr>
            <p:cNvPr id="42" name="Rectangle: Rounded Corners 41">
              <a:extLst>
                <a:ext uri="{FF2B5EF4-FFF2-40B4-BE49-F238E27FC236}">
                  <a16:creationId xmlns:a16="http://schemas.microsoft.com/office/drawing/2014/main" id="{23CE1512-6330-C4F6-5976-EF7F02F6B89D}"/>
                </a:ext>
              </a:extLst>
            </p:cNvPr>
            <p:cNvSpPr/>
            <p:nvPr/>
          </p:nvSpPr>
          <p:spPr>
            <a:xfrm>
              <a:off x="1068129" y="1110516"/>
              <a:ext cx="1993167" cy="1189640"/>
            </a:xfrm>
            <a:prstGeom prst="roundRect">
              <a:avLst>
                <a:gd name="adj" fmla="val 4470"/>
              </a:avLst>
            </a:prstGeom>
            <a:solidFill>
              <a:srgbClr val="17AAD2">
                <a:alpha val="5098"/>
              </a:srgbClr>
            </a:solidFill>
            <a:ln>
              <a:solidFill>
                <a:srgbClr val="50E6FF"/>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latin typeface="Aptos" panose="020B0004020202020204" pitchFamily="34" charset="0"/>
                </a:rPr>
                <a:t>Query rewriting</a:t>
              </a:r>
            </a:p>
          </p:txBody>
        </p:sp>
        <p:sp>
          <p:nvSpPr>
            <p:cNvPr id="1039" name="Rectangle: Rounded Corners 1038">
              <a:extLst>
                <a:ext uri="{FF2B5EF4-FFF2-40B4-BE49-F238E27FC236}">
                  <a16:creationId xmlns:a16="http://schemas.microsoft.com/office/drawing/2014/main" id="{4227554E-F52D-C040-F2D6-10B3607FCF63}"/>
                </a:ext>
              </a:extLst>
            </p:cNvPr>
            <p:cNvSpPr/>
            <p:nvPr/>
          </p:nvSpPr>
          <p:spPr>
            <a:xfrm>
              <a:off x="1155898" y="1426151"/>
              <a:ext cx="1825900"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Optimizing the user question for search</a:t>
              </a:r>
            </a:p>
          </p:txBody>
        </p:sp>
        <p:pic>
          <p:nvPicPr>
            <p:cNvPr id="15" name="Graphic 14">
              <a:extLst>
                <a:ext uri="{FF2B5EF4-FFF2-40B4-BE49-F238E27FC236}">
                  <a16:creationId xmlns:a16="http://schemas.microsoft.com/office/drawing/2014/main" id="{6A02E0C5-48F5-7247-D0F3-E4C6A429CF7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68245" y="1183211"/>
              <a:ext cx="180000" cy="180000"/>
            </a:xfrm>
            <a:prstGeom prst="rect">
              <a:avLst/>
            </a:prstGeom>
          </p:spPr>
        </p:pic>
        <p:sp>
          <p:nvSpPr>
            <p:cNvPr id="1173" name="Rectangle: Rounded Corners 1172">
              <a:extLst>
                <a:ext uri="{FF2B5EF4-FFF2-40B4-BE49-F238E27FC236}">
                  <a16:creationId xmlns:a16="http://schemas.microsoft.com/office/drawing/2014/main" id="{A5F2693B-79C3-7BF7-1DEA-C61782E0120F}"/>
                </a:ext>
              </a:extLst>
            </p:cNvPr>
            <p:cNvSpPr/>
            <p:nvPr/>
          </p:nvSpPr>
          <p:spPr>
            <a:xfrm>
              <a:off x="1155898" y="1852789"/>
              <a:ext cx="1825900"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Last 10 turns are leveraged for contextualization</a:t>
              </a:r>
            </a:p>
          </p:txBody>
        </p:sp>
      </p:grpSp>
      <p:sp>
        <p:nvSpPr>
          <p:cNvPr id="55" name="Grafik 79">
            <a:extLst>
              <a:ext uri="{FF2B5EF4-FFF2-40B4-BE49-F238E27FC236}">
                <a16:creationId xmlns:a16="http://schemas.microsoft.com/office/drawing/2014/main" id="{9432453C-A820-0455-A1DE-D48921AD7C3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grpSp>
        <p:nvGrpSpPr>
          <p:cNvPr id="6" name="Group 5">
            <a:extLst>
              <a:ext uri="{FF2B5EF4-FFF2-40B4-BE49-F238E27FC236}">
                <a16:creationId xmlns:a16="http://schemas.microsoft.com/office/drawing/2014/main" id="{5CE77416-2672-84B2-D453-7D8B1AE7D477}"/>
              </a:ext>
            </a:extLst>
          </p:cNvPr>
          <p:cNvGrpSpPr/>
          <p:nvPr/>
        </p:nvGrpSpPr>
        <p:grpSpPr>
          <a:xfrm>
            <a:off x="1106229" y="3677370"/>
            <a:ext cx="1993167" cy="1473156"/>
            <a:chOff x="1068129" y="3534495"/>
            <a:chExt cx="1993167" cy="1473156"/>
          </a:xfrm>
        </p:grpSpPr>
        <p:sp>
          <p:nvSpPr>
            <p:cNvPr id="39" name="Rectangle: Rounded Corners 38">
              <a:extLst>
                <a:ext uri="{FF2B5EF4-FFF2-40B4-BE49-F238E27FC236}">
                  <a16:creationId xmlns:a16="http://schemas.microsoft.com/office/drawing/2014/main" id="{9729C87A-5A36-4749-5A47-7B36CF35FF83}"/>
                </a:ext>
              </a:extLst>
            </p:cNvPr>
            <p:cNvSpPr/>
            <p:nvPr/>
          </p:nvSpPr>
          <p:spPr>
            <a:xfrm>
              <a:off x="1068129" y="3534495"/>
              <a:ext cx="1993167" cy="1473156"/>
            </a:xfrm>
            <a:prstGeom prst="roundRect">
              <a:avLst>
                <a:gd name="adj" fmla="val 2434"/>
              </a:avLst>
            </a:prstGeom>
            <a:solidFill>
              <a:srgbClr val="17AAD2">
                <a:alpha val="5098"/>
              </a:srgbClr>
            </a:solidFill>
            <a:ln>
              <a:solidFill>
                <a:srgbClr val="50E6FF"/>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latin typeface="Aptos" panose="020B0004020202020204" pitchFamily="34" charset="0"/>
                </a:rPr>
                <a:t>Summarization</a:t>
              </a:r>
            </a:p>
          </p:txBody>
        </p:sp>
        <p:sp>
          <p:nvSpPr>
            <p:cNvPr id="43" name="Rectangle: Rounded Corners 42">
              <a:extLst>
                <a:ext uri="{FF2B5EF4-FFF2-40B4-BE49-F238E27FC236}">
                  <a16:creationId xmlns:a16="http://schemas.microsoft.com/office/drawing/2014/main" id="{63500E03-CBB6-E11A-98F3-0FA0200AA8D0}"/>
                </a:ext>
              </a:extLst>
            </p:cNvPr>
            <p:cNvSpPr/>
            <p:nvPr/>
          </p:nvSpPr>
          <p:spPr>
            <a:xfrm>
              <a:off x="1148976" y="4564173"/>
              <a:ext cx="1825900"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Answer personalization with custom instructions</a:t>
              </a:r>
            </a:p>
          </p:txBody>
        </p:sp>
        <p:sp>
          <p:nvSpPr>
            <p:cNvPr id="45" name="Rectangle: Rounded Corners 44">
              <a:extLst>
                <a:ext uri="{FF2B5EF4-FFF2-40B4-BE49-F238E27FC236}">
                  <a16:creationId xmlns:a16="http://schemas.microsoft.com/office/drawing/2014/main" id="{D0057468-AA56-2B67-F976-1958C987A8C2}"/>
                </a:ext>
              </a:extLst>
            </p:cNvPr>
            <p:cNvSpPr/>
            <p:nvPr/>
          </p:nvSpPr>
          <p:spPr>
            <a:xfrm>
              <a:off x="1160458" y="3845108"/>
              <a:ext cx="1825900"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Answer summarization from retrieved content</a:t>
              </a:r>
            </a:p>
          </p:txBody>
        </p:sp>
        <p:pic>
          <p:nvPicPr>
            <p:cNvPr id="5" name="Graphic 4">
              <a:extLst>
                <a:ext uri="{FF2B5EF4-FFF2-40B4-BE49-F238E27FC236}">
                  <a16:creationId xmlns:a16="http://schemas.microsoft.com/office/drawing/2014/main" id="{92BAFB74-390E-2243-0C38-CB195ED2A01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9670" y="3592207"/>
              <a:ext cx="216000" cy="216000"/>
            </a:xfrm>
            <a:prstGeom prst="rect">
              <a:avLst/>
            </a:prstGeom>
          </p:spPr>
        </p:pic>
        <p:sp>
          <p:nvSpPr>
            <p:cNvPr id="56" name="Grafik 79">
              <a:extLst>
                <a:ext uri="{FF2B5EF4-FFF2-40B4-BE49-F238E27FC236}">
                  <a16:creationId xmlns:a16="http://schemas.microsoft.com/office/drawing/2014/main" id="{27A14C41-8638-CE6F-99DD-2BCFCCE0696A}"/>
                </a:ext>
              </a:extLst>
            </p:cNvPr>
            <p:cNvSpPr/>
            <p:nvPr/>
          </p:nvSpPr>
          <p:spPr>
            <a:xfrm>
              <a:off x="2796833" y="3605685"/>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7" name="Rectangle: Rounded Corners 6">
              <a:extLst>
                <a:ext uri="{FF2B5EF4-FFF2-40B4-BE49-F238E27FC236}">
                  <a16:creationId xmlns:a16="http://schemas.microsoft.com/office/drawing/2014/main" id="{1EFC21B5-54D2-C027-C78D-5ED02DC772F8}"/>
                </a:ext>
              </a:extLst>
            </p:cNvPr>
            <p:cNvSpPr/>
            <p:nvPr/>
          </p:nvSpPr>
          <p:spPr>
            <a:xfrm>
              <a:off x="1148976" y="4277779"/>
              <a:ext cx="1825900" cy="216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Citation generation</a:t>
              </a:r>
            </a:p>
          </p:txBody>
        </p:sp>
      </p:grpSp>
      <p:sp>
        <p:nvSpPr>
          <p:cNvPr id="26" name="TextBox 25">
            <a:extLst>
              <a:ext uri="{FF2B5EF4-FFF2-40B4-BE49-F238E27FC236}">
                <a16:creationId xmlns:a16="http://schemas.microsoft.com/office/drawing/2014/main" id="{36DF8955-DAAE-D52A-5052-EAAF7C8DFA54}"/>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44" name="Rectangle: Rounded Corners 43">
            <a:extLst>
              <a:ext uri="{FF2B5EF4-FFF2-40B4-BE49-F238E27FC236}">
                <a16:creationId xmlns:a16="http://schemas.microsoft.com/office/drawing/2014/main" id="{3E421EEC-19D6-6E59-1A55-D979AA0D6440}"/>
              </a:ext>
            </a:extLst>
          </p:cNvPr>
          <p:cNvSpPr/>
          <p:nvPr/>
        </p:nvSpPr>
        <p:spPr>
          <a:xfrm>
            <a:off x="527158" y="5559488"/>
            <a:ext cx="2572238" cy="360000"/>
          </a:xfrm>
          <a:prstGeom prst="roundRect">
            <a:avLst>
              <a:gd name="adj" fmla="val 679"/>
            </a:avLst>
          </a:prstGeom>
          <a:solidFill>
            <a:srgbClr val="17AAD2">
              <a:alpha val="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Moderation of harmful, malicious, uncompliant, or copyrighted answers</a:t>
            </a:r>
          </a:p>
        </p:txBody>
      </p:sp>
      <p:sp>
        <p:nvSpPr>
          <p:cNvPr id="28" name="Grafik 79">
            <a:extLst>
              <a:ext uri="{FF2B5EF4-FFF2-40B4-BE49-F238E27FC236}">
                <a16:creationId xmlns:a16="http://schemas.microsoft.com/office/drawing/2014/main" id="{4F78172F-5CCF-3CA7-7418-89FC809679BB}"/>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1130" name="Oval 1129">
            <a:extLst>
              <a:ext uri="{FF2B5EF4-FFF2-40B4-BE49-F238E27FC236}">
                <a16:creationId xmlns:a16="http://schemas.microsoft.com/office/drawing/2014/main" id="{DD100C84-A6DB-D413-3D4F-5E980FBED760}"/>
              </a:ext>
            </a:extLst>
          </p:cNvPr>
          <p:cNvSpPr/>
          <p:nvPr/>
        </p:nvSpPr>
        <p:spPr bwMode="auto">
          <a:xfrm>
            <a:off x="582387" y="2616955"/>
            <a:ext cx="360000" cy="360000"/>
          </a:xfrm>
          <a:prstGeom prst="ellipse">
            <a:avLst/>
          </a:prstGeom>
          <a:solidFill>
            <a:srgbClr val="4ADEFC"/>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1131" name="Oval 1130">
            <a:extLst>
              <a:ext uri="{FF2B5EF4-FFF2-40B4-BE49-F238E27FC236}">
                <a16:creationId xmlns:a16="http://schemas.microsoft.com/office/drawing/2014/main" id="{A5CF1396-3B12-3BC2-1727-94D3AE98162F}"/>
              </a:ext>
            </a:extLst>
          </p:cNvPr>
          <p:cNvSpPr/>
          <p:nvPr/>
        </p:nvSpPr>
        <p:spPr bwMode="auto">
          <a:xfrm>
            <a:off x="584979" y="3677370"/>
            <a:ext cx="360000" cy="360000"/>
          </a:xfrm>
          <a:prstGeom prst="ellipse">
            <a:avLst/>
          </a:prstGeom>
          <a:solidFill>
            <a:srgbClr val="4ADEFC"/>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latin typeface="Aptos" panose="020B0004020202020204" pitchFamily="34" charset="0"/>
            </a:endParaRPr>
          </a:p>
        </p:txBody>
      </p:sp>
      <p:sp>
        <p:nvSpPr>
          <p:cNvPr id="50" name="Oval 49">
            <a:extLst>
              <a:ext uri="{FF2B5EF4-FFF2-40B4-BE49-F238E27FC236}">
                <a16:creationId xmlns:a16="http://schemas.microsoft.com/office/drawing/2014/main" id="{932C4152-E6FE-D946-A00D-679FE4C00A91}"/>
              </a:ext>
            </a:extLst>
          </p:cNvPr>
          <p:cNvSpPr/>
          <p:nvPr/>
        </p:nvSpPr>
        <p:spPr bwMode="auto">
          <a:xfrm>
            <a:off x="582387" y="1253391"/>
            <a:ext cx="360000" cy="360000"/>
          </a:xfrm>
          <a:prstGeom prst="ellipse">
            <a:avLst/>
          </a:prstGeom>
          <a:solidFill>
            <a:srgbClr val="4ADEFC"/>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Tree>
    <p:extLst>
      <p:ext uri="{BB962C8B-B14F-4D97-AF65-F5344CB8AC3E}">
        <p14:creationId xmlns:p14="http://schemas.microsoft.com/office/powerpoint/2010/main" val="3332018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up)">
                                      <p:cBhvr>
                                        <p:cTn id="10" dur="500"/>
                                        <p:tgtEl>
                                          <p:spTgt spid="5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up)">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up)">
                                      <p:cBhvr>
                                        <p:cTn id="18" dur="500"/>
                                        <p:tgtEl>
                                          <p:spTgt spid="52"/>
                                        </p:tgtEl>
                                      </p:cBhvr>
                                    </p:animEffect>
                                  </p:childTnLst>
                                </p:cTn>
                              </p:par>
                              <p:par>
                                <p:cTn id="19" presetID="22" presetClass="entr" presetSubtype="1"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30"/>
                                        </p:tgtEl>
                                        <p:attrNameLst>
                                          <p:attrName>style.visibility</p:attrName>
                                        </p:attrNameLst>
                                      </p:cBhvr>
                                      <p:to>
                                        <p:strVal val="visible"/>
                                      </p:to>
                                    </p:set>
                                    <p:animEffect transition="in" filter="wipe(up)">
                                      <p:cBhvr>
                                        <p:cTn id="24" dur="500"/>
                                        <p:tgtEl>
                                          <p:spTgt spid="11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24"/>
                                        </p:tgtEl>
                                        <p:attrNameLst>
                                          <p:attrName>style.visibility</p:attrName>
                                        </p:attrNameLst>
                                      </p:cBhvr>
                                      <p:to>
                                        <p:strVal val="visible"/>
                                      </p:to>
                                    </p:set>
                                    <p:animEffect transition="in" filter="wipe(left)">
                                      <p:cBhvr>
                                        <p:cTn id="37" dur="500"/>
                                        <p:tgtEl>
                                          <p:spTgt spid="1024"/>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22" presetClass="entr" presetSubtype="8" fill="hold" nodeType="withEffect">
                                  <p:stCondLst>
                                    <p:cond delay="0"/>
                                  </p:stCondLst>
                                  <p:childTnLst>
                                    <p:set>
                                      <p:cBhvr>
                                        <p:cTn id="50" dur="1" fill="hold">
                                          <p:stCondLst>
                                            <p:cond delay="0"/>
                                          </p:stCondLst>
                                        </p:cTn>
                                        <p:tgtEl>
                                          <p:spTgt spid="1046"/>
                                        </p:tgtEl>
                                        <p:attrNameLst>
                                          <p:attrName>style.visibility</p:attrName>
                                        </p:attrNameLst>
                                      </p:cBhvr>
                                      <p:to>
                                        <p:strVal val="visible"/>
                                      </p:to>
                                    </p:set>
                                    <p:animEffect transition="in" filter="wipe(left)">
                                      <p:cBhvr>
                                        <p:cTn id="51" dur="500"/>
                                        <p:tgtEl>
                                          <p:spTgt spid="10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par>
                                <p:cTn id="57" presetID="22" presetClass="entr" presetSubtype="8" fill="hold" nodeType="withEffect">
                                  <p:stCondLst>
                                    <p:cond delay="0"/>
                                  </p:stCondLst>
                                  <p:childTnLst>
                                    <p:set>
                                      <p:cBhvr>
                                        <p:cTn id="58" dur="1" fill="hold">
                                          <p:stCondLst>
                                            <p:cond delay="0"/>
                                          </p:stCondLst>
                                        </p:cTn>
                                        <p:tgtEl>
                                          <p:spTgt spid="1103"/>
                                        </p:tgtEl>
                                        <p:attrNameLst>
                                          <p:attrName>style.visibility</p:attrName>
                                        </p:attrNameLst>
                                      </p:cBhvr>
                                      <p:to>
                                        <p:strVal val="visible"/>
                                      </p:to>
                                    </p:set>
                                    <p:animEffect transition="in" filter="wipe(left)">
                                      <p:cBhvr>
                                        <p:cTn id="59" dur="500"/>
                                        <p:tgtEl>
                                          <p:spTgt spid="11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par>
                                <p:cTn id="65" presetID="22" presetClass="entr" presetSubtype="8" fill="hold" nodeType="withEffect">
                                  <p:stCondLst>
                                    <p:cond delay="0"/>
                                  </p:stCondLst>
                                  <p:childTnLst>
                                    <p:set>
                                      <p:cBhvr>
                                        <p:cTn id="66" dur="1" fill="hold">
                                          <p:stCondLst>
                                            <p:cond delay="0"/>
                                          </p:stCondLst>
                                        </p:cTn>
                                        <p:tgtEl>
                                          <p:spTgt spid="1106"/>
                                        </p:tgtEl>
                                        <p:attrNameLst>
                                          <p:attrName>style.visibility</p:attrName>
                                        </p:attrNameLst>
                                      </p:cBhvr>
                                      <p:to>
                                        <p:strVal val="visible"/>
                                      </p:to>
                                    </p:set>
                                    <p:animEffect transition="in" filter="wipe(left)">
                                      <p:cBhvr>
                                        <p:cTn id="67" dur="500"/>
                                        <p:tgtEl>
                                          <p:spTgt spid="110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up)">
                                      <p:cBhvr>
                                        <p:cTn id="72" dur="500"/>
                                        <p:tgtEl>
                                          <p:spTgt spid="51"/>
                                        </p:tgtEl>
                                      </p:cBhvr>
                                    </p:animEffect>
                                  </p:childTnLst>
                                </p:cTn>
                              </p:par>
                              <p:par>
                                <p:cTn id="73" presetID="22" presetClass="entr" presetSubtype="1" fill="hold"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up)">
                                      <p:cBhvr>
                                        <p:cTn id="75" dur="500"/>
                                        <p:tgtEl>
                                          <p:spTgt spid="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1131"/>
                                        </p:tgtEl>
                                        <p:attrNameLst>
                                          <p:attrName>style.visibility</p:attrName>
                                        </p:attrNameLst>
                                      </p:cBhvr>
                                      <p:to>
                                        <p:strVal val="visible"/>
                                      </p:to>
                                    </p:set>
                                    <p:animEffect transition="in" filter="wipe(up)">
                                      <p:cBhvr>
                                        <p:cTn id="78" dur="500"/>
                                        <p:tgtEl>
                                          <p:spTgt spid="1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par>
                                <p:cTn id="87" presetID="10"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55" grpId="0" animBg="1"/>
      <p:bldP spid="26" grpId="0"/>
      <p:bldP spid="44" grpId="0" animBg="1"/>
      <p:bldP spid="28" grpId="0" animBg="1"/>
      <p:bldP spid="1130" grpId="0" animBg="1"/>
      <p:bldP spid="1131"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a:latin typeface="Aptos" panose="020B0004020202020204" pitchFamily="34" charset="0"/>
              </a:rPr>
              <a:t>The large language models (LLM) Copilot Studio depends upon are the foundation models trained by OpenAI.</a:t>
            </a:r>
          </a:p>
          <a:p>
            <a:pPr>
              <a:spcAft>
                <a:spcPts val="1000"/>
              </a:spcAft>
            </a:pPr>
            <a:r>
              <a:rPr lang="en-US" sz="1800">
                <a:latin typeface="Aptos" panose="020B0004020202020204" pitchFamily="34" charset="0"/>
              </a:rPr>
              <a:t>Generative answers uses GPT-3.5 Turbo, but as new models outperform previous ones, they can be updated.</a:t>
            </a:r>
          </a:p>
          <a:p>
            <a:pPr>
              <a:spcAft>
                <a:spcPts val="1000"/>
              </a:spcAft>
            </a:pPr>
            <a:r>
              <a:rPr lang="en-US" sz="1800">
                <a:latin typeface="Aptos" panose="020B0004020202020204" pitchFamily="34" charset="0"/>
              </a:rPr>
              <a:t>Models are hosted on internal Azure OpenAI services, honoring the Microsoft Services Trust boundary.</a:t>
            </a:r>
          </a:p>
          <a:p>
            <a:pPr>
              <a:spcAft>
                <a:spcPts val="1000"/>
              </a:spcAft>
            </a:pPr>
            <a:r>
              <a:rPr lang="en-US" sz="1800">
                <a:latin typeface="Aptos" panose="020B0004020202020204" pitchFamily="34" charset="0"/>
              </a:rPr>
              <a:t>Models are accessed and used following </a:t>
            </a:r>
            <a:r>
              <a:rPr lang="en-US" sz="1800">
                <a:latin typeface="Aptos" panose="020B0004020202020204" pitchFamily="34" charset="0"/>
                <a:hlinkClick r:id="rId3"/>
              </a:rPr>
              <a:t>Microsoft Responsible AI</a:t>
            </a:r>
            <a:r>
              <a:rPr lang="en-US" sz="1800">
                <a:latin typeface="Aptos" panose="020B0004020202020204" pitchFamily="34" charset="0"/>
              </a:rPr>
              <a:t> principles and policies.</a:t>
            </a:r>
          </a:p>
          <a:p>
            <a:pPr>
              <a:spcAft>
                <a:spcPts val="1000"/>
              </a:spcAft>
            </a:pPr>
            <a:r>
              <a:rPr lang="en-US" sz="1800">
                <a:latin typeface="Aptos" panose="020B0004020202020204" pitchFamily="34" charset="0"/>
                <a:hlinkClick r:id="rId4"/>
              </a:rPr>
              <a:t>Custom instructions</a:t>
            </a:r>
            <a:r>
              <a:rPr lang="en-US" sz="1800">
                <a:latin typeface="Aptos" panose="020B0004020202020204" pitchFamily="34" charset="0"/>
              </a:rPr>
              <a:t> can be added to generative answers to influence format and filters.</a:t>
            </a:r>
          </a:p>
          <a:p>
            <a:pPr>
              <a:spcAft>
                <a:spcPts val="1000"/>
              </a:spcAft>
            </a:pPr>
            <a:r>
              <a:rPr lang="en-US" sz="1800">
                <a:latin typeface="Aptos" panose="020B0004020202020204" pitchFamily="34" charset="0"/>
                <a:hlinkClick r:id="rId5"/>
              </a:rPr>
              <a:t>Data storage and processing</a:t>
            </a:r>
            <a:r>
              <a:rPr lang="en-US" sz="180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a:latin typeface="Aptos" panose="020B0004020202020204" pitchFamily="34" charset="0"/>
              </a:rPr>
              <a:t>Copilot Studio does not collect, nor provide any customer data, for use in the training of LLMs.</a:t>
            </a:r>
          </a:p>
          <a:p>
            <a:pPr>
              <a:spcAft>
                <a:spcPts val="1000"/>
              </a:spcAft>
            </a:pPr>
            <a:r>
              <a:rPr lang="en-US" sz="180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a:latin typeface="Aptos" panose="020B0004020202020204" pitchFamily="34" charset="0"/>
                <a:hlinkClick r:id="rId6"/>
              </a:rPr>
              <a:t>Customer Lockbox</a:t>
            </a:r>
            <a:r>
              <a:rPr lang="en-US" sz="1800">
                <a:latin typeface="Aptos" panose="020B0004020202020204" pitchFamily="34" charset="0"/>
              </a:rPr>
              <a:t>.</a:t>
            </a:r>
          </a:p>
          <a:p>
            <a:pPr>
              <a:spcAft>
                <a:spcPts val="1000"/>
              </a:spcAft>
            </a:pPr>
            <a:r>
              <a:rPr lang="en-US" sz="1800">
                <a:latin typeface="Aptos" panose="020B0004020202020204" pitchFamily="34" charset="0"/>
              </a:rPr>
              <a:t>Generative AI capabilities log additional troubleshooting data, but only when the thumbs up or down reactions are used by the copilot author in the Copilot Studio test pane.</a:t>
            </a:r>
          </a:p>
          <a:p>
            <a:pPr>
              <a:spcAft>
                <a:spcPts val="1000"/>
              </a:spcAft>
            </a:pPr>
            <a:r>
              <a:rPr lang="en-US" sz="1800">
                <a:latin typeface="Aptos" panose="020B0004020202020204" pitchFamily="34" charset="0"/>
              </a:rPr>
              <a:t>Given the existing control layers and to avoid further logging of customer data, </a:t>
            </a:r>
            <a:r>
              <a:rPr lang="en-US" sz="1800">
                <a:latin typeface="Aptos" panose="020B0004020202020204" pitchFamily="34" charset="0"/>
                <a:hlinkClick r:id="rId7"/>
              </a:rPr>
              <a:t>Azure OpenAI abuse monitoring</a:t>
            </a:r>
            <a:r>
              <a:rPr lang="en-US" sz="180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shows how generated responses are plugged into a dialog manager (Copilot Studio) to ensure that you remain in control of the user experience while allowing for authored experiences that are key functions of your copilot,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a:solidFill>
                  <a:srgbClr val="FFFFFF">
                    <a:lumMod val="95000"/>
                  </a:srgbClr>
                </a:solidFill>
              </a:rPr>
              <a:t>Topic examples:</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Authored Topics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“How many miles do I have in my account?”</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FAQ / Scripted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Generated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Escalation</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“Can I talk to 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1454"/>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err="1">
              <a:latin typeface="Aptos SemiBold" panose="020B0004020202020204"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123792" y="2543666"/>
            <a:ext cx="60248" cy="3895776"/>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1969525" y="1637107"/>
            <a:ext cx="3552831" cy="89808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Authored Topics</a:t>
              </a: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Unified</a:t>
              </a:r>
              <a:br>
                <a:rPr lang="en-US" sz="1100">
                  <a:latin typeface="Aptos SemiBold" panose="020B0004020202020204" pitchFamily="34" charset="0"/>
                </a:rPr>
              </a:br>
              <a:r>
                <a:rPr lang="en-US" sz="1100">
                  <a:latin typeface="Aptos SemiBold" panose="020B0004020202020204" pitchFamily="34" charset="0"/>
                </a:rPr>
                <a:t>Authoring Canvas</a:t>
              </a: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Copilot-assisted Authoring</a:t>
              </a: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878394" y="2804398"/>
            <a:ext cx="3552831" cy="89808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2955271" y="2902430"/>
            <a:ext cx="3399076" cy="215444"/>
          </a:xfrm>
          <a:prstGeom prst="rect">
            <a:avLst/>
          </a:prstGeom>
          <a:noFill/>
        </p:spPr>
        <p:txBody>
          <a:bodyPr wrap="square" lIns="0" tIns="0" rIns="0" bIns="0" rtlCol="0">
            <a:spAutoFit/>
          </a:bodyPr>
          <a:lstStyle/>
          <a:p>
            <a:pPr algn="ctr"/>
            <a:r>
              <a:rPr lang="en-US" sz="1400">
                <a:latin typeface="Aptos SemiBold" panose="020B0004020202020204" pitchFamily="34" charset="0"/>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2969624" y="3180456"/>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2970587" y="3317125"/>
            <a:ext cx="1635279" cy="169277"/>
          </a:xfrm>
          <a:prstGeom prst="rect">
            <a:avLst/>
          </a:prstGeom>
          <a:noFill/>
        </p:spPr>
        <p:txBody>
          <a:bodyPr wrap="square" lIns="0" tIns="0" rIns="0" bIns="0" rtlCol="0">
            <a:spAutoFit/>
          </a:bodyPr>
          <a:lstStyle/>
          <a:p>
            <a:pPr algn="ctr"/>
            <a:r>
              <a:rPr lang="en-US" sz="1100">
                <a:latin typeface="Aptos SemiBold" panose="020B0004020202020204" pitchFamily="34" charset="0"/>
              </a:rPr>
              <a:t>Copilot Studio Topics</a:t>
            </a: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77471" y="3190693"/>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77471" y="3262330"/>
            <a:ext cx="1635279" cy="338554"/>
          </a:xfrm>
          <a:prstGeom prst="rect">
            <a:avLst/>
          </a:prstGeom>
          <a:noFill/>
        </p:spPr>
        <p:txBody>
          <a:bodyPr wrap="square" lIns="0" tIns="0" rIns="0" bIns="0" rtlCol="0">
            <a:spAutoFit/>
          </a:bodyPr>
          <a:lstStyle/>
          <a:p>
            <a:pPr algn="ctr"/>
            <a:r>
              <a:rPr lang="en-US" sz="1100">
                <a:latin typeface="Aptos SemiBold" panose="020B0004020202020204" pitchFamily="34" charset="0"/>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68602" y="3971690"/>
            <a:ext cx="3552831" cy="89808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Generative</a:t>
              </a:r>
              <a:br>
                <a:rPr lang="en-US" sz="1100">
                  <a:latin typeface="Aptos SemiBold" panose="020B0004020202020204" pitchFamily="34" charset="0"/>
                </a:rPr>
              </a:br>
              <a:r>
                <a:rPr lang="en-US" sz="1100">
                  <a:latin typeface="Aptos SemiBold" panose="020B0004020202020204" pitchFamily="34" charset="0"/>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77471" y="5140993"/>
            <a:ext cx="3552831" cy="89808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298614" y="2673661"/>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04162" y="3722615"/>
            <a:ext cx="8428" cy="2716828"/>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98456" y="3844829"/>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97690" y="5014132"/>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83117" y="4879123"/>
            <a:ext cx="2107" cy="156031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911586" y="6039078"/>
            <a:ext cx="0" cy="40537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562909" y="202610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562907" y="3153323"/>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562906" y="432775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562905" y="5510227"/>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628108" y="6399876"/>
            <a:ext cx="3036681"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latin typeface="Aptos SemiBold" panose="020B0004020202020204" pitchFamily="34" charset="0"/>
              </a:rPr>
              <a:t>* Will only move to next stage(s) if necessary</a:t>
            </a:r>
          </a:p>
        </p:txBody>
      </p:sp>
    </p:spTree>
    <p:extLst>
      <p:ext uri="{BB962C8B-B14F-4D97-AF65-F5344CB8AC3E}">
        <p14:creationId xmlns:p14="http://schemas.microsoft.com/office/powerpoint/2010/main" val="33110982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3"/>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4"/>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6"/>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Azure OpenAI on your data</a:t>
            </a:r>
            <a:r>
              <a:rPr lang="en-US" sz="120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#1:</a:t>
            </a:r>
          </a:p>
          <a:p>
            <a:r>
              <a:rPr lang="en-US" sz="140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11"/>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2"/>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3"/>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4"/>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5"/>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6"/>
              </a:rPr>
              <a:t>Azure OpenAI on your data</a:t>
            </a:r>
            <a:r>
              <a:rPr lang="en-US" sz="1200">
                <a:solidFill>
                  <a:srgbClr val="FFFFFF">
                    <a:lumMod val="95000"/>
                  </a:srgbClr>
                </a:solidFill>
                <a:latin typeface="Aptos" panose="020B0004020202020204" pitchFamily="34" charset="0"/>
              </a:rPr>
              <a:t>.</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Azure OpenAI On Your Data 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25103" y="2902969"/>
            <a:ext cx="295620" cy="295620"/>
          </a:xfrm>
          <a:prstGeom prst="rect">
            <a:avLst/>
          </a:prstGeom>
        </p:spPr>
      </p:pic>
      <p:pic>
        <p:nvPicPr>
          <p:cNvPr id="207" name="Picture 2" descr="openai&quot; Icon - Download for free – Iconduck">
            <a:extLst>
              <a:ext uri="{FF2B5EF4-FFF2-40B4-BE49-F238E27FC236}">
                <a16:creationId xmlns:a16="http://schemas.microsoft.com/office/drawing/2014/main" id="{E18003BB-5B88-85CF-3586-C3033D466C61}"/>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7388" y="5555427"/>
            <a:ext cx="213046" cy="216000"/>
          </a:xfrm>
          <a:prstGeom prst="rect">
            <a:avLst/>
          </a:prstGeom>
          <a:noFill/>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39160" y="4487268"/>
            <a:ext cx="252000" cy="252000"/>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Azure OpenAI reference architecture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Azure OpenAI Landing Zone reference architecture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67529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Using your own Azure OpenAI service? Consider reviewing the Azure OpenAI Landing Zone.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Azure OpenAI Landing Zone is a reference architecture that integrates a variety of services to create a seamless infrastructure for running OpenAI workloads.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85725" defTabSz="914367">
              <a:spcBef>
                <a:spcPts val="300"/>
              </a:spcBef>
              <a:spcAft>
                <a:spcPts val="0"/>
              </a:spcAft>
              <a:buSzTx/>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Azure OpenAI Landing Zone reference architecture</a:t>
            </a:r>
            <a:endParaRPr lang="en-US" sz="1200">
              <a:solidFill>
                <a:srgbClr val="FFFFFF">
                  <a:lumMod val="95000"/>
                </a:srgbClr>
              </a:solidFill>
              <a:latin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4D29180-CDB8-39F3-E353-872E53A724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200" y="1514474"/>
            <a:ext cx="8420100" cy="5025995"/>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0967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87508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hlinkClick r:id="rId3" action="ppaction://hlinksldjump"/>
              </a:rPr>
              <a:t>Project overview</a:t>
            </a:r>
            <a:endParaRPr lang="en-GB" sz="1800">
              <a:solidFill>
                <a:schemeClr val="tx1"/>
              </a:solidFill>
              <a:latin typeface="Aptos" panose="020B0004020202020204" pitchFamily="34" charset="0"/>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2012893"/>
            <a:ext cx="288000" cy="288000"/>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accent2"/>
                </a:solidFill>
                <a:latin typeface="Aptos SemiBold" panose="020B0004020202020204" pitchFamily="34" charset="0"/>
                <a:ea typeface="Segoe UI" pitchFamily="34" charset="0"/>
                <a:cs typeface="Segoe UI"/>
              </a:rPr>
              <a:t>Attendees</a:t>
            </a:r>
            <a:r>
              <a:rPr lang="en-US" sz="1600" kern="0">
                <a:solidFill>
                  <a:schemeClr val="tx2"/>
                </a:solidFill>
                <a:latin typeface="Aptos" panose="020B0004020202020204" pitchFamily="34" charset="0"/>
                <a:ea typeface="Segoe UI" pitchFamily="34" charset="0"/>
                <a:cs typeface="Segoe UI"/>
              </a:rPr>
              <a:t>: </a:t>
            </a:r>
            <a:r>
              <a:rPr lang="en-GB" sz="1600">
                <a:latin typeface="Aptos" panose="020B0004020202020204" pitchFamily="34" charset="0"/>
              </a:rPr>
              <a:t>key stakeholders from the customer and partner: project leads, solution architects, functional and technical leads.</a:t>
            </a:r>
            <a:endParaRPr lang="en-US">
              <a:latin typeface="Aptos" panose="020B0004020202020204" pitchFamily="34" charset="0"/>
            </a:endParaRPr>
          </a:p>
          <a:p>
            <a:pPr defTabSz="878102" fontAlgn="base">
              <a:spcBef>
                <a:spcPts val="600"/>
              </a:spcBef>
              <a:spcAft>
                <a:spcPts val="600"/>
              </a:spcAft>
              <a:defRPr/>
            </a:pPr>
            <a:r>
              <a:rPr lang="en-US" sz="1600" kern="0">
                <a:solidFill>
                  <a:schemeClr val="accent2"/>
                </a:solidFill>
                <a:latin typeface="Aptos SemiBold" panose="020B0004020202020204" pitchFamily="34" charset="0"/>
                <a:cs typeface="Segoe UI"/>
              </a:rPr>
              <a:t>Requirements</a:t>
            </a:r>
            <a:r>
              <a:rPr lang="en-US" sz="1600" kern="0">
                <a:solidFill>
                  <a:schemeClr val="tx2"/>
                </a:solidFill>
                <a:latin typeface="Aptos" panose="020B0004020202020204" pitchFamily="34" charset="0"/>
                <a:ea typeface="Segoe UI" pitchFamily="34" charset="0"/>
                <a:cs typeface="Segoe UI"/>
              </a:rPr>
              <a:t>: filling the </a:t>
            </a:r>
            <a:r>
              <a:rPr lang="en-GB" sz="160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a:solidFill>
                  <a:schemeClr val="accent2"/>
                </a:solidFill>
                <a:latin typeface="Aptos SemiBold" panose="020B0004020202020204" pitchFamily="34" charset="0"/>
                <a:cs typeface="Segoe UI"/>
              </a:rPr>
              <a:t>Out of scope</a:t>
            </a:r>
            <a:r>
              <a:rPr lang="en-US" sz="1600">
                <a:latin typeface="Aptos" panose="020B0004020202020204" pitchFamily="34" charset="0"/>
              </a:rPr>
              <a:t>: defining a solution architecture based on the review, providing product training, or performing code reviews.</a:t>
            </a:r>
            <a:endParaRPr lang="en-GB" sz="160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230934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4" action="ppaction://hlinksldjump"/>
              </a:rPr>
              <a:t>Architecture overview</a:t>
            </a:r>
            <a:endParaRPr lang="en-US" sz="1800">
              <a:latin typeface="Aptos" panose="020B0004020202020204" pitchFamily="34" charset="0"/>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445096"/>
            <a:ext cx="288000" cy="288000"/>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74361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5" action="ppaction://hlinksldjump"/>
              </a:rPr>
              <a:t>Language</a:t>
            </a:r>
            <a:endParaRPr lang="en-US" sz="1800">
              <a:latin typeface="Aptos" panose="020B0004020202020204" pitchFamily="34" charset="0"/>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877299"/>
            <a:ext cx="288000" cy="288000"/>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61214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6" action="ppaction://hlinksldjump"/>
              </a:rPr>
              <a:t>Integrations</a:t>
            </a:r>
            <a:endParaRPr lang="en-US" sz="1800">
              <a:latin typeface="Aptos" panose="020B0004020202020204" pitchFamily="34" charset="0"/>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741705"/>
            <a:ext cx="288000" cy="288000"/>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48067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7" action="ppaction://hlinksldjump"/>
              </a:rPr>
              <a:t>Security, monitoring &amp; governance</a:t>
            </a:r>
            <a:endParaRPr lang="en-US" sz="1800">
              <a:latin typeface="Aptos" panose="020B0004020202020204" pitchFamily="34" charset="0"/>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606111"/>
            <a:ext cx="288000" cy="288000"/>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91493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hlinkClick r:id="rId8" action="ppaction://hlinksldjump"/>
              </a:rPr>
              <a:t>Application lifecycle management</a:t>
            </a:r>
            <a:endParaRPr lang="en-US" sz="1800">
              <a:latin typeface="Aptos" panose="020B0004020202020204" pitchFamily="34" charset="0"/>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5038314"/>
            <a:ext cx="288000" cy="288000"/>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34920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9" action="ppaction://hlinksldjump"/>
              </a:rPr>
              <a:t>Analytics &amp; KPIs</a:t>
            </a:r>
            <a:endParaRPr lang="en-US" sz="1800">
              <a:latin typeface="Aptos" panose="020B0004020202020204" pitchFamily="34" charset="0"/>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470517"/>
            <a:ext cx="288000" cy="288000"/>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78346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solidFill>
                  <a:schemeClr val="tx1"/>
                </a:solidFill>
                <a:latin typeface="Aptos" panose="020B0004020202020204" pitchFamily="34" charset="0"/>
                <a:hlinkClick r:id="rId10" action="ppaction://hlinksldjump"/>
              </a:rPr>
              <a:t>Fit-gap &amp; top requests</a:t>
            </a:r>
            <a:endParaRPr lang="en-US" sz="180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902720"/>
            <a:ext cx="288000" cy="288000"/>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6217732"/>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hlinkClick r:id="rId11" action="ppaction://hlinksldjump"/>
              </a:rPr>
              <a:t>Dynamics 365 Omnichannel</a:t>
            </a:r>
            <a:r>
              <a:rPr lang="en-GB" sz="1800">
                <a:solidFill>
                  <a:schemeClr val="tx1"/>
                </a:solidFill>
                <a:latin typeface="Aptos" panose="020B0004020202020204" pitchFamily="34" charset="0"/>
              </a:rPr>
              <a:t>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6334925"/>
            <a:ext cx="288000" cy="288000"/>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317787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12" action="ppaction://hlinksldjump"/>
              </a:rPr>
              <a:t>AI capabilities</a:t>
            </a:r>
            <a:endParaRPr lang="en-US" sz="1800">
              <a:latin typeface="Aptos" panose="020B0004020202020204" pitchFamily="34" charset="0"/>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3309502"/>
            <a:ext cx="288000" cy="288000"/>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404640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13" action="ppaction://hlinksldjump"/>
              </a:rPr>
              <a:t>Channels and hand off</a:t>
            </a:r>
            <a:endParaRPr lang="en-US" sz="1800">
              <a:latin typeface="Aptos" panose="020B0004020202020204" pitchFamily="34" charset="0"/>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4173908"/>
            <a:ext cx="288000" cy="288000"/>
            <a:chOff x="115497" y="1864737"/>
            <a:chExt cx="461744" cy="461744"/>
          </a:xfrm>
          <a:solidFill>
            <a:schemeClr val="tx2"/>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default, generative answers is available in the ‘Conversational </a:t>
            </a:r>
            <a:r>
              <a:rPr lang="en-US" sz="1200">
                <a:solidFill>
                  <a:srgbClr val="FFFFFF">
                    <a:lumMod val="95000"/>
                  </a:srgbClr>
                </a:solidFill>
                <a:latin typeface="Aptos" panose="020B0004020202020204" pitchFamily="34" charset="0"/>
              </a:rPr>
              <a:t>boosting’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Generative answers node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Generative answers with Bing Custom Search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Generative answers with custom data – ServiceNow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Generative answers with uploaded documents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Customize responses with generative answers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7956048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custom instructions?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copilot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Generative actions and dynamic chaining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plugins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Generative actions enable copilots, with the Azure OpenAI-powered conversation engine, to select and chain together plugins, to complete tasks for your users without any manual authoring required.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Dynamic chaining allows to replace Copilot Studio NLU (including Azure CLU) with one based on a GPT large language model, allowing to do multi-intent recognition and advanced entity extraction.</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copilot building experience with generative AI</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How to use plugin actions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7146649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plugin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replace the standard NLU with dynamic chaining?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Not initially, but dynamic chaining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Generative builder (copilot)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Copilot Studio lets you create and iterate on topics by describing what you want and having AI build it for you, significantly decreasing the time it takes to create and update copilot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Topic authoring with copilot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is also used to update existing messages and questions to suggest variations, making the copilot more friendly and natural.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AI features for Teams and Classic bots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179649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copilot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Integrations </a:t>
            </a:r>
          </a:p>
          <a:p>
            <a:pPr>
              <a:spcBef>
                <a:spcPts val="600"/>
              </a:spcBef>
            </a:pPr>
            <a:r>
              <a:rPr lang="en-US"/>
              <a:t>Power Automate and HTTP/Connectors</a:t>
            </a:r>
          </a:p>
          <a:p>
            <a:pPr>
              <a:spcBef>
                <a:spcPts val="600"/>
              </a:spcBef>
            </a:pPr>
            <a:r>
              <a:rPr lang="en-US" sz="2800"/>
              <a:t>Handling cloud flow timeouts examples</a:t>
            </a:r>
          </a:p>
        </p:txBody>
      </p:sp>
    </p:spTree>
    <p:extLst>
      <p:ext uri="{BB962C8B-B14F-4D97-AF65-F5344CB8AC3E}">
        <p14:creationId xmlns:p14="http://schemas.microsoft.com/office/powerpoint/2010/main" val="27176969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a:t>Integration patterns and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cs typeface="+mn-cs"/>
              </a:rPr>
              <a:t>If Power </a:t>
            </a:r>
            <a:r>
              <a:rPr lang="en-US" sz="1200">
                <a:solidFill>
                  <a:srgbClr val="FFFFFF"/>
                </a:solidFill>
                <a:latin typeface="Aptos" panose="020B0004020202020204" pitchFamily="34" charset="0"/>
                <a:cs typeface="+mn-cs"/>
              </a:rPr>
              <a:t>Automate or Copilot Studio don’t run your logic fast enough, or if logic is better handled in code, consider moving it to Dataverse custom APIs or Dataverse low-code plug-ins – both have 2-min timeout limit – or </a:t>
            </a:r>
            <a:r>
              <a:rPr lang="en-US" sz="1200">
                <a:solidFill>
                  <a:srgbClr val="FFFFFF"/>
                </a:solidFill>
                <a:latin typeface="Aptos" panose="020B0004020202020204" pitchFamily="34" charset="0"/>
              </a:rPr>
              <a:t>Azure functions</a:t>
            </a:r>
            <a:r>
              <a:rPr lang="en-US" sz="1200">
                <a:solidFill>
                  <a:srgbClr val="FFFFFF">
                    <a:lumMod val="95000"/>
                  </a:srgbClr>
                </a:solidFill>
                <a:latin typeface="Aptos" panose="020B0004020202020204" pitchFamily="34" charset="0"/>
              </a:rPr>
              <a:t>. </a:t>
            </a:r>
            <a:r>
              <a:rPr lang="en-US" sz="1200">
                <a:solidFill>
                  <a:srgbClr val="FFFFFF"/>
                </a:solidFill>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rPr>
              <a:t>Call a cloud flow as an action</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rPr>
              <a:t>Perform HTTP requests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Use connectors</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r>
              <a:rPr kumimoji="0" lang="en-US" sz="1200" b="0" i="0" u="none" strike="noStrike" kern="1200" cap="none" spc="0" normalizeH="0" baseline="0" noProof="0">
                <a:ln>
                  <a:noFill/>
                </a:ln>
                <a:solidFill>
                  <a:srgbClr val="FFB900"/>
                </a:solidFill>
                <a:effectLst/>
                <a:uLnTx/>
                <a:uFillTx/>
                <a:latin typeface="Aptos" panose="020B0004020202020204" pitchFamily="34" charset="0"/>
                <a:ea typeface="+mn-ea"/>
                <a:cs typeface="Segoe UI" panose="020B0502040204020203" pitchFamily="34" charset="0"/>
              </a:rPr>
              <a:t>(preview)</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6"/>
              </a:rPr>
              <a:t>Use plugin actions</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r>
              <a:rPr kumimoji="0" lang="en-US" sz="1200" b="0" i="0" u="none" strike="noStrike" kern="1200" cap="none" spc="0" normalizeH="0" baseline="0" noProof="0">
                <a:ln>
                  <a:noFill/>
                </a:ln>
                <a:solidFill>
                  <a:srgbClr val="FFB900"/>
                </a:solidFill>
                <a:effectLst/>
                <a:uLnTx/>
                <a:uFillTx/>
                <a:latin typeface="Aptos" panose="020B0004020202020204" pitchFamily="34" charset="0"/>
                <a:ea typeface="+mn-ea"/>
                <a:cs typeface="Segoe UI" panose="020B0502040204020203" pitchFamily="34" charset="0"/>
              </a:rPr>
              <a:t>(preview)</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7"/>
              </a:rPr>
              <a:t>Use Bot Framework skills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8"/>
              </a:rPr>
              <a:t>Dataverse custom APIs</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8"/>
              </a:rPr>
              <a:t>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9"/>
              </a:rPr>
              <a:t>Dataverse low-code plug-ins</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r>
              <a:rPr kumimoji="0" lang="en-US" sz="1200" b="0" i="0" u="none" strike="noStrike" kern="1200" cap="none" spc="0" normalizeH="0" baseline="0" noProof="0">
                <a:ln>
                  <a:noFill/>
                </a:ln>
                <a:solidFill>
                  <a:srgbClr val="FFB900"/>
                </a:solidFill>
                <a:effectLst/>
                <a:uLnTx/>
                <a:uFillTx/>
                <a:latin typeface="Aptos" panose="020B0004020202020204" pitchFamily="34" charset="0"/>
                <a:ea typeface="+mn-ea"/>
                <a:cs typeface="Segoe UI" panose="020B0502040204020203" pitchFamily="34" charset="0"/>
              </a:rPr>
              <a:t>(preview)</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10"/>
              </a:rPr>
              <a:t>Azure functions</a:t>
            </a:r>
            <a:endParaRPr lang="en-US"/>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444347"/>
            <a:ext cx="1582952" cy="461665"/>
          </a:xfrm>
          <a:prstGeom prst="rect">
            <a:avLst/>
          </a:prstGeom>
          <a:noFill/>
        </p:spPr>
        <p:txBody>
          <a:bodyPr wrap="square" anchor="ctr">
            <a:spAutoFit/>
          </a:bodyPr>
          <a:lstStyle/>
          <a:p>
            <a:r>
              <a:rPr lang="en-US" sz="1200" dirty="0">
                <a:latin typeface="Aptos SemiBold" panose="020B0004020202020204" pitchFamily="34" charset="0"/>
              </a:rPr>
              <a:t>Power Automate 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dirty="0"/>
              <a:t>HTTP requests</a:t>
            </a:r>
          </a:p>
          <a:p>
            <a:pPr marL="0"/>
            <a:r>
              <a:rPr lang="en-US" sz="1200" dirty="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052000"/>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213189"/>
            <a:ext cx="8529658" cy="2052000"/>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052000"/>
          </a:xfrm>
          <a:prstGeom prst="rect">
            <a:avLst/>
          </a:prstGeom>
          <a:noFill/>
        </p:spPr>
        <p:txBody>
          <a:bodyPr wrap="square" lIns="0" tIns="72000" rIns="72000" bIns="72000" rtlCol="0" anchor="ctr">
            <a:noAutofit/>
          </a:bodyPr>
          <a:lstStyle/>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052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Synchronous.</a:t>
            </a:r>
          </a:p>
          <a:p>
            <a:pPr>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Parsing and error handling support.</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194246"/>
            <a:ext cx="2520000" cy="2052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052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221207"/>
            <a:ext cx="2520000" cy="2052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229225"/>
            <a:ext cx="2520000" cy="2052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Asynchronous execution can cause latency and slowness (both </a:t>
            </a:r>
            <a:r>
              <a:rPr lang="en-US" sz="1100">
                <a:solidFill>
                  <a:schemeClr val="tx1">
                    <a:lumMod val="85000"/>
                  </a:schemeClr>
                </a:solidFill>
              </a:rPr>
              <a:t>to invoke or to run c</a:t>
            </a:r>
            <a:r>
              <a:rPr lang="en-US" sz="1100">
                <a:solidFill>
                  <a:schemeClr val="tx1">
                    <a:lumMod val="85000"/>
                  </a:schemeClr>
                </a:solidFill>
                <a:latin typeface="Aptos" panose="020B0004020202020204" pitchFamily="34" charset="0"/>
              </a:rPr>
              <a:t>omplex flows).</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78647" y="294351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64009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the various systems that the</a:t>
            </a:r>
            <a:r>
              <a:rPr lang="en-US" sz="1200">
                <a:solidFill>
                  <a:srgbClr val="FFFFFF">
                    <a:lumMod val="95000"/>
                  </a:srgbClr>
                </a:solidFill>
                <a:latin typeface="Aptos" panose="020B0004020202020204" pitchFamily="34" charset="0"/>
              </a:rPr>
              <a:t> copilot,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rPr>
              <a:t>Use Power Automate cloud flows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Perform HTTP requests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Use plugin actions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Bot Framework skills </a:t>
            </a:r>
            <a:r>
              <a:rPr lang="en-US" sz="120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000784689"/>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bg1"/>
                          </a:solidFill>
                          <a:latin typeface="Aptos" panose="020B0004020202020204" pitchFamily="34" charset="0"/>
                        </a:rPr>
                        <a:t>Meeting Booking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Plugin</a:t>
                      </a:r>
                    </a:p>
                  </a:txBody>
                  <a:tcPr/>
                </a:tc>
                <a:tc>
                  <a:txBody>
                    <a:bodyPr/>
                    <a:lstStyle/>
                    <a:p>
                      <a:pPr algn="r"/>
                      <a:r>
                        <a:rPr lang="en-US" sz="1200">
                          <a:solidFill>
                            <a:schemeClr val="bg1"/>
                          </a:solidFill>
                          <a:latin typeface="Aptos" panose="020B0004020202020204" pitchFamily="34" charset="0"/>
                        </a:rPr>
                        <a:t>1,500</a:t>
                      </a:r>
                    </a:p>
                  </a:txBody>
                  <a:tcPr/>
                </a:tc>
                <a:tc>
                  <a:txBody>
                    <a:bodyPr/>
                    <a:lstStyle/>
                    <a:p>
                      <a:pPr algn="r"/>
                      <a:r>
                        <a:rPr lang="en-US" sz="1200">
                          <a:solidFill>
                            <a:schemeClr val="bg1"/>
                          </a:solidFill>
                          <a:latin typeface="Aptos" panose="020B0004020202020204" pitchFamily="34" charset="0"/>
                        </a:rPr>
                        <a:t>300</a:t>
                      </a:r>
                    </a:p>
                  </a:txBody>
                  <a:tcPr/>
                </a:tc>
                <a:tc>
                  <a:txBody>
                    <a:bodyPr/>
                    <a:lstStyle/>
                    <a:p>
                      <a:r>
                        <a:rPr lang="en-US" sz="120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Power Automate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1,000+ connectors to extend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For a good end-user experience, cloud flows triggered from Copilot Studio must execute quickly so that the user doesn’t have to wait too long for the copilot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You can make HTTP requests or use connectors directly from Copilot Studio, to avoid invoking cloud flows and optimize performance.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Power Automate Standards by MVP Matthew Devaney</a:t>
            </a:r>
            <a:r>
              <a:rPr lang="en-US" sz="120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4976235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optimizing your cloud flows and HTTP/Connector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handle cloud flow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adding a parallel branch that returns a result to Copilot Studio within 100s, you can more gracefully handle the timeout on the copilot</a:t>
            </a:r>
            <a:r>
              <a:rPr lang="en-US" sz="1200">
                <a:solidFill>
                  <a:srgbClr val="FFFFFF">
                    <a:lumMod val="95000"/>
                  </a:srgbClr>
                </a:solidFill>
                <a:latin typeface="Aptos" panose="020B0004020202020204" pitchFamily="34" charset="0"/>
              </a:rPr>
              <a:t>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3"/>
              </a:rPr>
              <a:t>FlowActionTimedOut</a:t>
            </a:r>
            <a:r>
              <a:rPr lang="en-US" sz="1200">
                <a:solidFill>
                  <a:srgbClr val="FFFFFF">
                    <a:lumMod val="95000"/>
                  </a:srgbClr>
                </a:solidFill>
                <a:latin typeface="Aptos" panose="020B0004020202020204" pitchFamily="34" charset="0"/>
                <a:hlinkClick r:id="rId3"/>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MVP Matt </a:t>
            </a:r>
            <a:r>
              <a:rPr lang="en-US" sz="1200" err="1">
                <a:solidFill>
                  <a:srgbClr val="FFFFFF">
                    <a:lumMod val="95000"/>
                  </a:srgbClr>
                </a:solidFill>
                <a:latin typeface="Aptos" panose="020B0004020202020204" pitchFamily="34" charset="0"/>
                <a:hlinkClick r:id="rId4"/>
              </a:rPr>
              <a:t>Jimison's</a:t>
            </a:r>
            <a:r>
              <a:rPr lang="en-US" sz="1200">
                <a:solidFill>
                  <a:srgbClr val="FFFFFF">
                    <a:lumMod val="95000"/>
                  </a:srgbClr>
                </a:solidFill>
                <a:latin typeface="Aptos" panose="020B0004020202020204" pitchFamily="34" charset="0"/>
                <a:hlinkClick r:id="rId4"/>
              </a:rPr>
              <a:t> example of handling cloud flow timeouts in Copilot Studio</a:t>
            </a:r>
            <a:endParaRPr lang="en-US" sz="120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Place long running logic after the “Return value(s) to Copilot Studio”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deploying to Microsoft Teams, the ‘send proactive message’ message feature could be used to have the bot send the message to the user, once it is ready on the Power Automate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4"/>
              </a:rPr>
              <a:t>FlowActionTimedOut</a:t>
            </a:r>
            <a:r>
              <a:rPr lang="en-US" sz="1200">
                <a:solidFill>
                  <a:srgbClr val="FFFFFF">
                    <a:lumMod val="95000"/>
                  </a:srgbClr>
                </a:solidFill>
                <a:latin typeface="Aptos" panose="020B0004020202020204" pitchFamily="34" charset="0"/>
                <a:hlinkClick r:id="rId4"/>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Notify bot users in Teams with proactive messages</a:t>
            </a:r>
            <a:endParaRPr lang="en-US" sz="120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221424"/>
            <a:ext cx="9613900" cy="4001095"/>
          </a:xfrm>
        </p:spPr>
        <p:txBody>
          <a:bodyPr/>
          <a:lstStyle/>
          <a:p>
            <a:pPr marL="0" indent="0">
              <a:spcBef>
                <a:spcPts val="1200"/>
              </a:spcBef>
              <a:buClr>
                <a:srgbClr val="9BF00B"/>
              </a:buClr>
              <a:buSzPct val="100000"/>
              <a:buNone/>
            </a:pPr>
            <a:r>
              <a:rPr lang="en-GB" sz="2000"/>
              <a:t>Complete each slide providing the required information </a:t>
            </a:r>
          </a:p>
          <a:p>
            <a:pPr marL="0" indent="0">
              <a:spcBef>
                <a:spcPts val="1200"/>
              </a:spcBef>
              <a:buClr>
                <a:srgbClr val="9BF00B"/>
              </a:buClr>
              <a:buSzPct val="100000"/>
              <a:buNone/>
            </a:pPr>
            <a:r>
              <a:rPr lang="en-GB" sz="2000"/>
              <a:t>Post-it notes should be removed: their purpose is only to provide example answers.</a:t>
            </a:r>
          </a:p>
          <a:p>
            <a:pPr marL="0" indent="0">
              <a:spcBef>
                <a:spcPts val="1200"/>
              </a:spcBef>
              <a:buClr>
                <a:srgbClr val="9BF00B"/>
              </a:buClr>
              <a:buSzPct val="100000"/>
              <a:buNone/>
            </a:pPr>
            <a:r>
              <a:rPr lang="en-GB" sz="2000"/>
              <a:t>Skip and hide slides that are not applicable to your project.</a:t>
            </a:r>
          </a:p>
          <a:p>
            <a:pPr marL="0" indent="0">
              <a:spcBef>
                <a:spcPts val="1200"/>
              </a:spcBef>
              <a:buClr>
                <a:srgbClr val="9BF00B"/>
              </a:buClr>
              <a:buSzPct val="100000"/>
              <a:buNone/>
            </a:pPr>
            <a:r>
              <a:rPr lang="en-GB" sz="2000"/>
              <a:t>Add more slides to capture the required information if needed. </a:t>
            </a:r>
          </a:p>
          <a:p>
            <a:pPr marL="0" indent="0">
              <a:spcBef>
                <a:spcPts val="1200"/>
              </a:spcBef>
              <a:buClr>
                <a:srgbClr val="9BF00B"/>
              </a:buClr>
              <a:buSzPct val="100000"/>
              <a:buNone/>
            </a:pPr>
            <a:r>
              <a:rPr lang="en-GB" sz="2000"/>
              <a:t>Do not hesitate to paste your own slides and existing content.</a:t>
            </a:r>
          </a:p>
          <a:p>
            <a:pPr marL="0" indent="0">
              <a:spcBef>
                <a:spcPts val="1200"/>
              </a:spcBef>
              <a:buClr>
                <a:srgbClr val="9BF00B"/>
              </a:buClr>
              <a:buSzPct val="100000"/>
              <a:buNone/>
            </a:pPr>
            <a:r>
              <a:rPr lang="en-GB" sz="2000"/>
              <a:t>Reach out if you have questions on the format or content.</a:t>
            </a:r>
          </a:p>
          <a:p>
            <a:pPr marL="0" indent="0">
              <a:spcBef>
                <a:spcPts val="1200"/>
              </a:spcBef>
              <a:buClr>
                <a:srgbClr val="9BF00B"/>
              </a:buClr>
              <a:buSzPct val="100000"/>
              <a:buNone/>
            </a:pPr>
            <a:r>
              <a:rPr lang="en-GB" sz="2000"/>
              <a:t>Send the completed deck before the review workshops.</a:t>
            </a:r>
          </a:p>
          <a:p>
            <a:pPr marL="0" indent="0">
              <a:spcBef>
                <a:spcPts val="1200"/>
              </a:spcBef>
              <a:buClr>
                <a:srgbClr val="9BF00B"/>
              </a:buClr>
              <a:buSzPct val="100000"/>
              <a:buNone/>
            </a:pPr>
            <a:r>
              <a:rPr lang="en-GB" sz="2000"/>
              <a:t>Store the document in a shared SharePoint location if possible.</a:t>
            </a:r>
          </a:p>
          <a:p>
            <a:pPr marL="0" indent="0">
              <a:spcBef>
                <a:spcPts val="1200"/>
              </a:spcBef>
              <a:buClr>
                <a:srgbClr val="9BF00B"/>
              </a:buClr>
              <a:buSzPct val="100000"/>
              <a:buNone/>
            </a:pPr>
            <a:r>
              <a:rPr lang="en-GB" sz="2000"/>
              <a:t>Feedback on this guide? Share it </a:t>
            </a:r>
            <a:r>
              <a:rPr lang="en-GB" sz="2000">
                <a:solidFill>
                  <a:schemeClr val="accent2"/>
                </a:solidFill>
                <a:hlinkClick r:id="rId3">
                  <a:extLst>
                    <a:ext uri="{A12FA001-AC4F-418D-AE19-62706E023703}">
                      <ahyp:hlinkClr xmlns:ahyp="http://schemas.microsoft.com/office/drawing/2018/hyperlinkcolor" val="tx"/>
                    </a:ext>
                  </a:extLst>
                </a:hlinkClick>
              </a:rPr>
              <a:t>here</a:t>
            </a:r>
            <a:endParaRPr lang="en-GB" sz="2000">
              <a:solidFill>
                <a:schemeClr val="accent2"/>
              </a:solidFill>
            </a:endParaRP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224738"/>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134422"/>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589264"/>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044106"/>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498948"/>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408629"/>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4953790"/>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679580"/>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9" name="Group 28">
            <a:extLst>
              <a:ext uri="{FF2B5EF4-FFF2-40B4-BE49-F238E27FC236}">
                <a16:creationId xmlns:a16="http://schemas.microsoft.com/office/drawing/2014/main" id="{C395F0B5-081D-5C75-F367-B614E8BBE7A8}"/>
              </a:ext>
            </a:extLst>
          </p:cNvPr>
          <p:cNvGrpSpPr/>
          <p:nvPr/>
        </p:nvGrpSpPr>
        <p:grpSpPr>
          <a:xfrm>
            <a:off x="1084235" y="5863468"/>
            <a:ext cx="326112" cy="324000"/>
            <a:chOff x="731863" y="3273792"/>
            <a:chExt cx="326112" cy="324000"/>
          </a:xfrm>
        </p:grpSpPr>
        <p:sp>
          <p:nvSpPr>
            <p:cNvPr id="30" name="Freeform: Shape 29">
              <a:extLst>
                <a:ext uri="{FF2B5EF4-FFF2-40B4-BE49-F238E27FC236}">
                  <a16:creationId xmlns:a16="http://schemas.microsoft.com/office/drawing/2014/main" id="{749A736B-127A-90CB-47CB-9FF79F7CFA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1" name="Graphic 77">
              <a:extLst>
                <a:ext uri="{FF2B5EF4-FFF2-40B4-BE49-F238E27FC236}">
                  <a16:creationId xmlns:a16="http://schemas.microsoft.com/office/drawing/2014/main" id="{CB4A4038-A657-BA7B-6123-E0BF76B8E87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Channels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deploys to multiple channels natively (Teams, websites, Facebook, Power Pages, Power Apps canvas apps, etc.). </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advanced scenarios such as custom apps or </a:t>
            </a:r>
            <a:r>
              <a:rPr lang="en-US" sz="1200">
                <a:solidFill>
                  <a:srgbClr val="FFFFFF">
                    <a:lumMod val="95000"/>
                  </a:srgbClr>
                </a:solidFill>
                <a:latin typeface="Aptos" panose="020B0004020202020204" pitchFamily="34" charset="0"/>
              </a:rPr>
              <a:t>web clients,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customers can integrate with the copilot’s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additional channels, customers would typically setup a relay copilot </a:t>
            </a:r>
            <a:r>
              <a:rPr lang="en-US" sz="1200">
                <a:solidFill>
                  <a:srgbClr val="FFFFFF">
                    <a:lumMod val="95000"/>
                  </a:srgbClr>
                </a:solidFill>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 copilot to various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Add a Copilot Studio bot to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Channels and Community / </a:t>
            </a:r>
            <a:r>
              <a:rPr lang="en-US" sz="1200" err="1">
                <a:solidFill>
                  <a:srgbClr val="FFFFFF">
                    <a:lumMod val="95000"/>
                  </a:srgbClr>
                </a:solidFill>
                <a:latin typeface="Aptos" panose="020B0004020202020204" pitchFamily="34" charset="0"/>
                <a:hlinkClick r:id="rId6"/>
              </a:rPr>
              <a:t>Botkit</a:t>
            </a:r>
            <a:r>
              <a:rPr lang="en-US" sz="1200">
                <a:solidFill>
                  <a:srgbClr val="FFFFFF">
                    <a:lumMod val="95000"/>
                  </a:srgbClr>
                </a:solidFill>
                <a:latin typeface="Aptos" panose="020B0004020202020204" pitchFamily="34" charset="0"/>
                <a:hlinkClick r:id="rId6"/>
              </a:rPr>
              <a:t> Adapters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404354825"/>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Channel</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0882281"/>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Teams </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a:solidFill>
                            <a:schemeClr val="bg1"/>
                          </a:solidFill>
                          <a:latin typeface="Aptos" panose="020B0004020202020204" pitchFamily="34" charset="0"/>
                        </a:rPr>
                        <a:t>Azure relay copilot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a:solidFill>
                            <a:schemeClr val="bg1"/>
                          </a:solidFill>
                          <a:latin typeface="Aptos" panose="020B0004020202020204" pitchFamily="34" charset="0"/>
                        </a:rPr>
                        <a:t>Voice channel through 3</a:t>
                      </a:r>
                      <a:r>
                        <a:rPr lang="en-US" sz="1200" baseline="30000">
                          <a:solidFill>
                            <a:schemeClr val="bg1"/>
                          </a:solidFill>
                          <a:latin typeface="Aptos" panose="020B0004020202020204" pitchFamily="34" charset="0"/>
                        </a:rPr>
                        <a:t>rd</a:t>
                      </a:r>
                      <a:r>
                        <a:rPr lang="en-US" sz="120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There are many available options to deploy a copilot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 copilot for a live website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 (simple)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Customize and host your own chat canvas (advanced</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Bot Framework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Format your bot messages in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Markdown Guide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Adaptive Cards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659939734"/>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copilot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 copilot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solidFill>
                  <a:srgbClr val="FFFFFF">
                    <a:lumMod val="95000"/>
                  </a:srgbClr>
                </a:solidFill>
                <a:latin typeface="Aptos" panose="020B0004020202020204" pitchFamily="34" charset="0"/>
              </a:rPr>
              <a:t>A</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custom adapter relays the incoming chat messages to the Copilot Studio  copilot.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Hand off with Dynamics 365 Omnichannel for Customer Service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964321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is how most standard integrations with 1</a:t>
            </a:r>
            <a:r>
              <a:rPr lang="en-US" sz="1200" baseline="30000">
                <a:solidFill>
                  <a:srgbClr val="FFFFFF">
                    <a:lumMod val="95000"/>
                  </a:srgbClr>
                </a:solidFill>
                <a:latin typeface="Aptos" panose="020B0004020202020204" pitchFamily="34" charset="0"/>
              </a:rPr>
              <a:t>st</a:t>
            </a:r>
            <a:r>
              <a:rPr lang="en-US" sz="1200">
                <a:solidFill>
                  <a:srgbClr val="FFFFFF">
                    <a:lumMod val="95000"/>
                  </a:srgbClr>
                </a:solidFill>
                <a:latin typeface="Aptos" panose="020B0004020202020204" pitchFamily="34" charset="0"/>
              </a:rPr>
              <a:t>-party or 3</a:t>
            </a:r>
            <a:r>
              <a:rPr lang="en-US" sz="1200" baseline="30000">
                <a:solidFill>
                  <a:srgbClr val="FFFFFF">
                    <a:lumMod val="95000"/>
                  </a:srgbClr>
                </a:solidFill>
                <a:latin typeface="Aptos" panose="020B0004020202020204" pitchFamily="34" charset="0"/>
              </a:rPr>
              <a:t>rd</a:t>
            </a:r>
            <a:r>
              <a:rPr lang="en-US" sz="1200">
                <a:solidFill>
                  <a:srgbClr val="FFFFFF">
                    <a:lumMod val="95000"/>
                  </a:srgbClr>
                </a:solidFill>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rPr>
              <a:t>Pros: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rPr>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Hand off with Dynamics 365 Customer Service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Genesys</a:t>
            </a:r>
            <a:r>
              <a:rPr lang="en-US" sz="1200">
                <a:solidFill>
                  <a:srgbClr val="FFFFFF">
                    <a:lumMod val="95000"/>
                  </a:srgbClr>
                </a:solidFill>
                <a:latin typeface="Aptos" panose="020B0004020202020204" pitchFamily="34" charset="0"/>
              </a:rPr>
              <a:t>, </a:t>
            </a:r>
            <a:r>
              <a:rPr lang="en-US" sz="1200" err="1">
                <a:solidFill>
                  <a:srgbClr val="FFFFFF">
                    <a:lumMod val="95000"/>
                  </a:srgbClr>
                </a:solidFill>
                <a:latin typeface="Aptos" panose="020B0004020202020204" pitchFamily="34" charset="0"/>
                <a:hlinkClick r:id="rId6"/>
              </a:rPr>
              <a:t>LivePerson</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Salesforce Einstein Bot</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ServiceNow</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Pattern 1: “bot-as-an-agent” Engagement Hub at the front, Copilot Studio at the </a:t>
            </a:r>
            <a:r>
              <a:rPr lang="en-US"/>
              <a:t>back</a:t>
            </a:r>
            <a:endParaRPr lang="en-US" sz="1600">
              <a:solidFill>
                <a:schemeClr val="accent2"/>
              </a:solidFill>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Adapter</a:t>
            </a:r>
            <a:br>
              <a:rPr lang="en-US" sz="1400">
                <a:latin typeface="Aptos SemiBold" panose="020B0004020202020204" pitchFamily="34" charset="0"/>
              </a:rPr>
            </a:br>
            <a:r>
              <a:rPr lang="en-US" sz="1000" i="1">
                <a:latin typeface="Aptos" panose="020B0004020202020204" pitchFamily="34" charset="0"/>
              </a:rPr>
              <a:t>(sometimes native with 3</a:t>
            </a:r>
            <a:r>
              <a:rPr lang="en-US" sz="1000" i="1" baseline="30000">
                <a:latin typeface="Aptos" panose="020B0004020202020204" pitchFamily="34" charset="0"/>
              </a:rPr>
              <a:t>rd</a:t>
            </a:r>
            <a:r>
              <a:rPr lang="en-US" sz="1000" i="1">
                <a:latin typeface="Aptos" panose="020B0004020202020204" pitchFamily="34" charset="0"/>
              </a:rPr>
              <a:t>-party providers)</a:t>
            </a:r>
            <a:endParaRPr lang="en-US" sz="1400" i="1">
              <a:latin typeface="Aptos" panose="020B0004020202020204" pitchFamily="34" charset="0"/>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Azure or other</a:t>
            </a:r>
            <a:endParaRPr lang="en-US" sz="1200">
              <a:solidFill>
                <a:srgbClr val="4ADEFC"/>
              </a:solidFill>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End-user chats with the Engagement Hub chat canvas and an adapter relays messages with a Copilot Studio copilot through the Direct Line APIs.</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When an escalation event is sent by the Copilot Studio copilot APIs, the Engagement Hub takes over the conversation.</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cs typeface="Segoe UI"/>
              </a:rPr>
              <a:t>An alternative but more custom and complex approach is to use Copilot Studio at the </a:t>
            </a:r>
            <a:r>
              <a:rPr lang="en-US" sz="1200">
                <a:solidFill>
                  <a:srgbClr val="FFFFFF"/>
                </a:solidFill>
                <a:latin typeface="Aptos"/>
                <a:cs typeface="Segoe UI"/>
              </a:rPr>
              <a:t>front and </a:t>
            </a:r>
            <a:r>
              <a:rPr kumimoji="0" lang="en-US" sz="1200" b="0" i="0" u="none" strike="noStrike" kern="1200" cap="none" spc="0" normalizeH="0" baseline="0" noProof="0">
                <a:ln>
                  <a:noFill/>
                </a:ln>
                <a:solidFill>
                  <a:srgbClr val="FFFFFF"/>
                </a:solidFill>
                <a:effectLst/>
                <a:uLnTx/>
                <a:uFillTx/>
                <a:latin typeface="Aptos"/>
                <a:cs typeface="Segoe UI"/>
              </a:rPr>
              <a:t>integrate through an engagement</a:t>
            </a:r>
            <a:r>
              <a:rPr lang="en-US" sz="1200">
                <a:solidFill>
                  <a:srgbClr val="FFFFFF"/>
                </a:solidFill>
                <a:latin typeface="Aptos"/>
                <a:cs typeface="Segoe UI"/>
              </a:rPr>
              <a:t> hub APIs</a:t>
            </a:r>
            <a:r>
              <a:rPr kumimoji="0" lang="en-US" sz="1200" b="0" i="0" u="none" strike="noStrike" kern="1200" cap="none" spc="0" normalizeH="0" baseline="0" noProof="0">
                <a:ln>
                  <a:noFill/>
                </a:ln>
                <a:solidFill>
                  <a:srgbClr val="FFFFFF"/>
                </a:solidFill>
                <a:effectLst/>
                <a:uLnTx/>
                <a:uFillTx/>
                <a:latin typeface="Aptos"/>
                <a:cs typeface="Segoe UI"/>
              </a:rPr>
              <a:t> through </a:t>
            </a:r>
            <a:r>
              <a:rPr lang="en-US" sz="1200">
                <a:solidFill>
                  <a:srgbClr val="FFFFFF"/>
                </a:solidFill>
                <a:latin typeface="Aptos"/>
                <a:cs typeface="Segoe UI"/>
              </a:rPr>
              <a:t>a skill</a:t>
            </a:r>
            <a:r>
              <a:rPr kumimoji="0" lang="en-US" sz="1200" b="0" i="0" u="none" strike="noStrike" kern="1200" cap="none" spc="0" normalizeH="0" baseline="0" noProof="0">
                <a:ln>
                  <a:noFill/>
                </a:ln>
                <a:solidFill>
                  <a:srgbClr val="FFFFFF"/>
                </a:solidFill>
                <a:effectLst/>
                <a:uLnTx/>
                <a:uFillTx/>
                <a:latin typeface="Aptos"/>
                <a:cs typeface="Segoe UI"/>
              </a:rPr>
              <a:t>.</a:t>
            </a:r>
            <a:endParaRPr lang="en-US" sz="1200" b="0" i="0" u="none" strike="noStrike" kern="1200" cap="none" spc="0" normalizeH="0" baseline="0" noProof="0">
              <a:ln>
                <a:noFill/>
              </a:ln>
              <a:solidFill>
                <a:srgbClr val="FFFFFF"/>
              </a:solidFill>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SemiBold"/>
                <a:cs typeface="Segoe UI"/>
              </a:rPr>
              <a:t>Pros:</a:t>
            </a:r>
            <a:endParaRPr lang="en-US" sz="1200" b="0" i="0" u="none" strike="noStrike" kern="1200" cap="none" spc="0" normalizeH="0" baseline="0" noProof="0">
              <a:ln>
                <a:noFill/>
              </a:ln>
              <a:solidFill>
                <a:srgbClr val="FFFFFF"/>
              </a:solidFill>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Copilot Studio is always in the loop, including agent messages.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Full control over how responses (messages, cards, etc.) emitted from the bot are shown to end-user.</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Agent may be assisted in whisper mode (i.e., agent assist).</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Opportunity for the bot to do skill-based routing to the right agent.</a:t>
            </a:r>
            <a:endParaRPr lang="en-US" sz="1200" b="0" i="0" u="none" strike="noStrike" kern="1200" cap="none" spc="0" normalizeH="0" baseline="0" noProof="0">
              <a:ln>
                <a:noFill/>
              </a:ln>
              <a:solidFill>
                <a:srgbClr val="FFFFFF"/>
              </a:solidFill>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SemiBold"/>
                <a:cs typeface="Segoe UI"/>
              </a:rPr>
              <a:t>Cons:</a:t>
            </a:r>
            <a:endParaRPr lang="en-US" sz="1200" b="0" i="0" u="none" strike="noStrike" kern="1200" cap="none" spc="0" normalizeH="0" baseline="0" noProof="0">
              <a:ln>
                <a:noFill/>
              </a:ln>
              <a:solidFill>
                <a:srgbClr val="FFFFFF"/>
              </a:solidFill>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Many hops between systems.</a:t>
            </a:r>
            <a:r>
              <a:rPr lang="en-US" sz="1200">
                <a:solidFill>
                  <a:srgbClr val="FFFFFF"/>
                </a:solidFill>
                <a:latin typeface="Aptos"/>
              </a:rPr>
              <a:t> </a:t>
            </a:r>
            <a:endParaRPr lang="en-US" sz="1200" b="0" i="0" u="none" strike="noStrike" kern="1200" cap="none" spc="0" normalizeH="0" baseline="0" noProof="0">
              <a:ln>
                <a:noFill/>
              </a:ln>
              <a:solidFill>
                <a:srgbClr val="FFFFFF"/>
              </a:solidFill>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a:solidFill>
                  <a:srgbClr val="FFFFFF"/>
                </a:solidFill>
                <a:latin typeface="Aptos"/>
              </a:rPr>
              <a:t>Requires a pro-dev and PaaS approach for the Bot Framework skill.</a:t>
            </a:r>
            <a:endParaRPr lang="en-US" sz="1200" b="0" i="0" u="none" strike="noStrike" kern="1200" cap="none" spc="0" normalizeH="0" baseline="0" noProof="0">
              <a:ln>
                <a:noFill/>
              </a:ln>
              <a:solidFill>
                <a:srgbClr val="FFFFFF"/>
              </a:solidFill>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Heavy overhead and integrations of the hub with Copilot Studio.</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Live agent is limited to using a compatible chat canvas.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No ability for channel provider to customize their agent messages to show up in the canvas.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Agent takeover / supervisor capabilities likely aren’t possible.</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endParaRPr lang="en-US" sz="1200" b="0" i="0" u="none" strike="noStrike" kern="1200" cap="none" spc="0" normalizeH="0" baseline="0" noProof="0">
              <a:ln>
                <a:noFill/>
              </a:ln>
              <a:solidFill>
                <a:srgbClr val="FFFFFF"/>
              </a:solidFill>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SemiBold"/>
                <a:cs typeface="Segoe UI"/>
              </a:rPr>
              <a:t>Useful resources:</a:t>
            </a:r>
            <a:endParaRPr lang="en-US" sz="1600" b="1" i="0" u="none" strike="noStrike" kern="1200" cap="none" spc="0" normalizeH="0" baseline="0" noProof="0">
              <a:ln>
                <a:noFill/>
              </a:ln>
              <a:solidFill>
                <a:srgbClr val="FFFFFF"/>
              </a:solidFill>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solidFill>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a:solidFill>
                <a:srgbClr val="FFFFFF"/>
              </a:solidFill>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solidFill>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a:solidFill>
                <a:srgbClr val="FFFFFF"/>
              </a:solidFill>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Chat </a:t>
            </a:r>
            <a:br>
              <a:rPr lang="en-US" sz="1400">
                <a:latin typeface="Aptos SemiBold" panose="020B0004020202020204" pitchFamily="34" charset="0"/>
              </a:rPr>
            </a:br>
            <a:r>
              <a:rPr lang="en-US" sz="1400">
                <a:latin typeface="Aptos SemiBold" panose="020B0004020202020204" pitchFamily="34" charset="0"/>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Copilot Studio Direct Line APIs</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indent="-1270" algn="ctr"/>
            <a:r>
              <a:rPr lang="en-US" sz="1400">
                <a:latin typeface="Aptos SemiBold"/>
              </a:rPr>
              <a:t>Microsoft Bot Framework Skill</a:t>
            </a:r>
            <a:endParaRPr lang="en-US">
              <a:latin typeface="Aptos SemiBold"/>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78093" y="2007805"/>
            <a:ext cx="1370982" cy="461665"/>
          </a:xfrm>
          <a:prstGeom prst="rect">
            <a:avLst/>
          </a:prstGeom>
          <a:noFill/>
        </p:spPr>
        <p:txBody>
          <a:bodyPr wrap="square">
            <a:spAutoFit/>
          </a:bodyPr>
          <a:lstStyle/>
          <a:p>
            <a:r>
              <a:rPr lang="en-US" sz="1200">
                <a:solidFill>
                  <a:srgbClr val="4ADEFC"/>
                </a:solidFill>
                <a:latin typeface="Aptos SemiBold" panose="020B0004020202020204" pitchFamily="34" charset="0"/>
              </a:rPr>
              <a:t>Azure AI </a:t>
            </a:r>
            <a:br>
              <a:rPr lang="en-US" sz="1200">
                <a:solidFill>
                  <a:srgbClr val="4ADEFC"/>
                </a:solidFill>
                <a:latin typeface="Aptos SemiBold" panose="020B0004020202020204" pitchFamily="34" charset="0"/>
              </a:rPr>
            </a:br>
            <a:r>
              <a:rPr lang="en-US" sz="1200">
                <a:solidFill>
                  <a:srgbClr val="4ADEFC"/>
                </a:solidFill>
                <a:latin typeface="Aptos SemiBold" panose="020B0004020202020204" pitchFamily="34" charset="0"/>
              </a:rPr>
              <a:t>Bot Service</a:t>
            </a:r>
            <a:endParaRPr lang="en-US" sz="1200">
              <a:solidFill>
                <a:srgbClr val="4ADEFC"/>
              </a:solidFill>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End-user </a:t>
            </a:r>
            <a:r>
              <a:rPr lang="en-US" sz="1600">
                <a:solidFill>
                  <a:schemeClr val="tx1"/>
                </a:solidFill>
                <a:latin typeface="Aptos" panose="020B0004020202020204" pitchFamily="34" charset="0"/>
                <a:cs typeface="Segoe UI" pitchFamily="34" charset="0"/>
              </a:rPr>
              <a:t>chats</a:t>
            </a:r>
            <a:r>
              <a:rPr lang="en-US" sz="1600">
                <a:solidFill>
                  <a:schemeClr val="tx1"/>
                </a:solidFill>
                <a:latin typeface="Aptos" panose="020B0004020202020204" pitchFamily="34" charset="0"/>
                <a:ea typeface="Segoe UI" pitchFamily="34" charset="0"/>
                <a:cs typeface="Segoe UI" pitchFamily="34" charset="0"/>
              </a:rPr>
              <a:t> with the Copilot Studio copilot through the chat canvas (the standard one or a custom one that integrates with Copilot Studio Direct Line APIs).</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When an escalation event occurs, Copilot Studio triggers a Bot Framework skill.</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The skill relays messages back and forth between the Contact Center </a:t>
            </a:r>
            <a:r>
              <a:rPr lang="en-US" sz="1600">
                <a:solidFill>
                  <a:schemeClr val="tx1"/>
                </a:solidFill>
                <a:latin typeface="Aptos" panose="020B0004020202020204" pitchFamily="34" charset="0"/>
                <a:cs typeface="Segoe UI" pitchFamily="34" charset="0"/>
              </a:rPr>
              <a:t>live agent </a:t>
            </a:r>
            <a:r>
              <a:rPr lang="en-US" sz="1600">
                <a:solidFill>
                  <a:schemeClr val="tx1"/>
                </a:solidFill>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493538"/>
          </a:xfrm>
        </p:spPr>
        <p:txBody>
          <a:bodyPr/>
          <a:lstStyle/>
          <a:p>
            <a:pPr>
              <a:spcBef>
                <a:spcPts val="300"/>
              </a:spcBef>
              <a:spcAft>
                <a:spcPts val="300"/>
              </a:spcAft>
            </a:pPr>
            <a:r>
              <a:rPr lang="en-US" sz="2800"/>
              <a:t>Security and administration controls</a:t>
            </a:r>
          </a:p>
          <a:p>
            <a:pPr>
              <a:spcBef>
                <a:spcPts val="300"/>
              </a:spcBef>
              <a:spcAft>
                <a:spcPts val="300"/>
              </a:spcAft>
            </a:pPr>
            <a:r>
              <a:rPr lang="en-US" sz="2800"/>
              <a:t>Copilot security configuration</a:t>
            </a:r>
          </a:p>
          <a:p>
            <a:pPr>
              <a:spcBef>
                <a:spcPts val="300"/>
              </a:spcBef>
              <a:spcAft>
                <a:spcPts val="300"/>
              </a:spcAft>
            </a:pPr>
            <a:r>
              <a:rPr lang="en-US"/>
              <a:t>Data loss prevention policies</a:t>
            </a:r>
          </a:p>
          <a:p>
            <a:pPr>
              <a:spcBef>
                <a:spcPts val="300"/>
              </a:spcBef>
              <a:spcAft>
                <a:spcPts val="300"/>
              </a:spcAft>
            </a:pPr>
            <a:r>
              <a:rPr lang="en-US"/>
              <a:t>Tenant and environment security</a:t>
            </a:r>
          </a:p>
          <a:p>
            <a:pPr>
              <a:spcBef>
                <a:spcPts val="300"/>
              </a:spcBef>
              <a:spcAft>
                <a:spcPts val="300"/>
              </a:spcAft>
            </a:pPr>
            <a:r>
              <a:rPr lang="en-US"/>
              <a:t>Authentication &amp; channel security</a:t>
            </a:r>
          </a:p>
          <a:p>
            <a:pPr>
              <a:spcBef>
                <a:spcPts val="300"/>
              </a:spcBef>
              <a:spcAft>
                <a:spcPts val="300"/>
              </a:spcAft>
            </a:pPr>
            <a:r>
              <a:rPr lang="en-US" sz="2800"/>
              <a:t>Single sign-on</a:t>
            </a:r>
            <a:endParaRPr lang="en-US"/>
          </a:p>
          <a:p>
            <a:pPr>
              <a:spcBef>
                <a:spcPts val="300"/>
              </a:spcBef>
              <a:spcAft>
                <a:spcPts val="300"/>
              </a:spcAft>
            </a:pPr>
            <a:r>
              <a:rPr lang="en-US" sz="2800"/>
              <a:t>Monitoring</a:t>
            </a:r>
            <a:endParaRPr lang="en-US"/>
          </a:p>
          <a:p>
            <a:pPr>
              <a:spcBef>
                <a:spcPts val="300"/>
              </a:spcBef>
              <a:spcAft>
                <a:spcPts val="300"/>
              </a:spcAft>
            </a:pPr>
            <a:r>
              <a:rPr lang="en-US" sz="2800"/>
              <a:t>Governance</a:t>
            </a:r>
          </a:p>
          <a:p>
            <a:pPr>
              <a:spcBef>
                <a:spcPts val="300"/>
              </a:spcBef>
              <a:spcAft>
                <a:spcPts val="300"/>
              </a:spcAft>
            </a:pPr>
            <a:r>
              <a:rPr lang="en-US" sz="2800"/>
              <a:t>Compliance</a:t>
            </a:r>
            <a:r>
              <a:rPr lang="en-US"/>
              <a:t> </a:t>
            </a:r>
            <a:endParaRPr lang="en-US" sz="280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70913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Data loss prevention (DLP) policies can be configured at tenant-level to apply either to all environments, only specific environments, or all environments except specific ones. DLP policies can enforce authentication, disable specific channels (e.g., Direct Line, Teams, Omnichannel, Facebook), block specific connectors, or block the use of skills. Individual copilots can be exempted from DLP policies.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publishing of copilots using generative AI features such as generative answers can be completely blocked at the tenant level.</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For environments outside of the U.S. region, generative AI features can be blocked at the environment-level. The public data source (Bing) can also be individually disabled.</a:t>
            </a: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Enforce DLP policies for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Exempt a copilot from DLP policies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Assign Copilot Studio user licenses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Control user access to environments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Manage app permissions in Microsoft Teams to block the Teams app</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Disable </a:t>
            </a: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a:solidFill>
                  <a:srgbClr val="FFFFFF">
                    <a:lumMod val="95000"/>
                  </a:srgbClr>
                </a:solidFill>
                <a:latin typeface="Aptos" panose="020B0004020202020204" pitchFamily="34" charset="0"/>
              </a:rPr>
              <a:t>: set </a:t>
            </a:r>
            <a:r>
              <a:rPr lang="en-US" sz="1200" err="1">
                <a:solidFill>
                  <a:srgbClr val="FFFFFF">
                    <a:lumMod val="95000"/>
                  </a:srgbClr>
                </a:solidFill>
                <a:latin typeface="Aptos" panose="020B0004020202020204" pitchFamily="34" charset="0"/>
              </a:rPr>
              <a:t>AllowAdHocSubscriptions</a:t>
            </a:r>
            <a:r>
              <a:rPr lang="en-US" sz="1200">
                <a:solidFill>
                  <a:srgbClr val="FFFFFF">
                    <a:lumMod val="95000"/>
                  </a:srgbClr>
                </a:solidFill>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Share a copilot for collaborative authoring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97676"/>
            <a:ext cx="8612299" cy="1655503"/>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Data loss prevention (DLP) policies can be enforced for Copilot Studio and applied to all environments to:</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panose="020B0004020202020204" pitchFamily="34" charset="0"/>
              </a:rPr>
              <a:t>Allow/block unauthenticated usage.</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panose="020B0004020202020204" pitchFamily="34" charset="0"/>
              </a:rPr>
              <a:t>Allow/block individual channels.</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panose="020B0004020202020204" pitchFamily="34" charset="0"/>
              </a:rPr>
              <a:t>Allow/block individual connectors.</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panose="020B0004020202020204" pitchFamily="34" charset="0"/>
              </a:rPr>
              <a:t>Allow/block connecting to skills.</a:t>
            </a:r>
          </a:p>
          <a:p>
            <a:pPr marL="266700" lvl="1" indent="-180975">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Allow/block publishing of </a:t>
            </a:r>
            <a:r>
              <a:rPr lang="en-US" sz="1100">
                <a:solidFill>
                  <a:schemeClr val="tx1">
                    <a:lumMod val="85000"/>
                  </a:schemeClr>
                </a:solidFill>
                <a:latin typeface="Aptos"/>
              </a:rPr>
              <a:t>copilots</a:t>
            </a:r>
            <a:r>
              <a:rPr lang="en-US" sz="1100">
                <a:solidFill>
                  <a:schemeClr val="tx1">
                    <a:lumMod val="85000"/>
                  </a:schemeClr>
                </a:solidFill>
                <a:latin typeface="Aptos" panose="020B0004020202020204" pitchFamily="34" charset="0"/>
              </a:rPr>
              <a:t> that use generative AI.</a:t>
            </a:r>
          </a:p>
          <a:p>
            <a:pPr marL="266700" lvl="1" indent="-180975">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Allow/block M365 Copilot Conversational Plugins.</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Allow/block access to the Copilot Studio authoring web app (i.e., </a:t>
            </a:r>
            <a:r>
              <a:rPr lang="en-US" sz="1100">
                <a:solidFill>
                  <a:schemeClr val="tx1">
                    <a:lumMod val="85000"/>
                  </a:schemeClr>
                </a:solidFill>
                <a:latin typeface="Aptos"/>
                <a:hlinkClick r:id="rId12">
                  <a:extLst>
                    <a:ext uri="{A12FA001-AC4F-418D-AE19-62706E023703}">
                      <ahyp:hlinkClr xmlns:ahyp="http://schemas.microsoft.com/office/drawing/2018/hyperlinkcolor" val="tx"/>
                    </a:ext>
                  </a:extLst>
                </a:hlinkClick>
              </a:rPr>
              <a:t>copilotstudio.microsoft.com</a:t>
            </a:r>
            <a:r>
              <a:rPr lang="en-US" sz="1100">
                <a:solidFill>
                  <a:schemeClr val="tx1">
                    <a:lumMod val="85000"/>
                  </a:schemeClr>
                </a:solidFill>
                <a:latin typeface="Aptos"/>
              </a:rPr>
              <a:t>) can be controlled by:</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Assignment/removal of a Copilot Studio User License to an individual user or to an Entra ID group.</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Allow/block self-service trials for the tenant.</a:t>
            </a:r>
          </a:p>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Allow/block access to the Copilot Studio Teams app (i.e., </a:t>
            </a:r>
            <a:r>
              <a:rPr lang="en-US" sz="1100">
                <a:solidFill>
                  <a:schemeClr val="tx1">
                    <a:lumMod val="75000"/>
                  </a:schemeClr>
                </a:solidFill>
                <a:latin typeface="Aptos"/>
                <a:hlinkClick r:id="rId13">
                  <a:extLst>
                    <a:ext uri="{A12FA001-AC4F-418D-AE19-62706E023703}">
                      <ahyp:hlinkClr xmlns:ahyp="http://schemas.microsoft.com/office/drawing/2018/hyperlinkcolor" val="tx"/>
                    </a:ext>
                  </a:extLst>
                </a:hlinkClick>
              </a:rPr>
              <a:t>aka.ms/CopilotStudioForTeams</a:t>
            </a:r>
            <a:r>
              <a:rPr lang="en-US" sz="1100">
                <a:solidFill>
                  <a:schemeClr val="tx1">
                    <a:lumMod val="85000"/>
                  </a:schemeClr>
                </a:solidFill>
                <a:latin typeface="Aptos"/>
              </a:rPr>
              <a:t>)  </a:t>
            </a:r>
            <a:endParaRPr lang="en-US" sz="1100">
              <a:solidFill>
                <a:schemeClr val="tx1">
                  <a:lumMod val="85000"/>
                </a:schemeClr>
              </a:solidFill>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226" y="5585670"/>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algn="ctr"/>
            <a:r>
              <a:rPr lang="en-US" sz="1200">
                <a:latin typeface="Aptos SemiBold" panose="020B0004020202020204" pitchFamily="34" charset="0"/>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lgn="ctr"/>
            <a:r>
              <a:rPr lang="en-US" sz="1200"/>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Available security, governance and AI controls at the tenant, environment, or copilot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8"/>
          </a:xfrm>
          <a:prstGeom prst="rect">
            <a:avLst/>
          </a:prstGeom>
          <a:noFill/>
        </p:spPr>
        <p:txBody>
          <a:bodyPr wrap="square" anchor="ctr">
            <a:spAutoFit/>
          </a:bodyPr>
          <a:lstStyle/>
          <a:p>
            <a:pPr algn="ctr"/>
            <a:r>
              <a:rPr lang="en-US" sz="1200" cap="small">
                <a:solidFill>
                  <a:schemeClr val="accent6"/>
                </a:solidFill>
                <a:latin typeface="Aptos SemiBold" panose="020B0004020202020204" pitchFamily="34" charset="0"/>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91760"/>
            <a:ext cx="8612299" cy="1192987"/>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605680"/>
            <a:ext cx="3743999" cy="1181007"/>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Data loss prevention(DLP) policies can be scoped to exclude specific environments to allow required capabilities (e.g., allow unauthenticated usage).</a:t>
            </a:r>
          </a:p>
          <a:p>
            <a:pPr marL="266700" marR="0" lvl="1" indent="-180975" fontAlgn="auto">
              <a:spcBef>
                <a:spcPts val="500"/>
              </a:spcBef>
              <a:buClr>
                <a:schemeClr val="accent2"/>
              </a:buClr>
              <a:buSzTx/>
              <a:buFont typeface="Wingdings" panose="05000000000000000000" pitchFamily="2" charset="2"/>
              <a:buChar char="ü"/>
              <a:tabLst/>
              <a:defRPr/>
            </a:pPr>
            <a:r>
              <a:rPr lang="en-US" sz="1100">
                <a:solidFill>
                  <a:schemeClr val="tx1">
                    <a:lumMod val="85000"/>
                  </a:schemeClr>
                </a:solidFill>
                <a:latin typeface="Aptos" panose="020B0004020202020204" pitchFamily="34" charset="0"/>
              </a:rPr>
              <a:t>For environments outside of the U.S. region:</a:t>
            </a:r>
          </a:p>
          <a:p>
            <a:pPr marL="514350" lvl="1" indent="-171450">
              <a:spcBef>
                <a:spcPts val="200"/>
              </a:spcBef>
              <a:buClr>
                <a:schemeClr val="accent2"/>
              </a:buClr>
              <a:buFont typeface="Arial" panose="020B0604020202020204" pitchFamily="34" charset="0"/>
              <a:buChar char="•"/>
              <a:defRPr/>
            </a:pPr>
            <a:r>
              <a:rPr lang="en-US" sz="1100">
                <a:solidFill>
                  <a:schemeClr val="tx1">
                    <a:lumMod val="85000"/>
                  </a:schemeClr>
                </a:solidFill>
                <a:latin typeface="Aptos" panose="020B0004020202020204" pitchFamily="34" charset="0"/>
              </a:rPr>
              <a:t>Allow/block generative AI features.</a:t>
            </a:r>
          </a:p>
          <a:p>
            <a:pPr marL="514350" lvl="1" indent="-171450">
              <a:spcBef>
                <a:spcPts val="200"/>
              </a:spcBef>
              <a:buClr>
                <a:schemeClr val="accent2"/>
              </a:buClr>
              <a:buFont typeface="Arial" panose="020B0604020202020204" pitchFamily="34" charset="0"/>
              <a:buChar char="•"/>
              <a:defRPr/>
            </a:pPr>
            <a:r>
              <a:rPr lang="en-US" sz="1100">
                <a:solidFill>
                  <a:schemeClr val="tx1">
                    <a:lumMod val="85000"/>
                  </a:schemeClr>
                </a:solidFill>
                <a:latin typeface="Aptos" panose="020B0004020202020204" pitchFamily="34" charset="0"/>
              </a:rPr>
              <a:t>Allow/block the public data source (i.e., Bing).</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96155"/>
            <a:ext cx="3743999" cy="118920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Allow/block environment access with security groups.</a:t>
            </a:r>
          </a:p>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a:t>
            </a:r>
            <a:r>
              <a:rPr lang="en-US" sz="1100">
                <a:solidFill>
                  <a:schemeClr val="tx1">
                    <a:lumMod val="85000"/>
                  </a:schemeClr>
                </a:solidFill>
                <a:latin typeface="Aptos_MSFontService"/>
              </a:rPr>
              <a:t>block </a:t>
            </a:r>
            <a:r>
              <a:rPr lang="en-US" sz="1100">
                <a:solidFill>
                  <a:schemeClr val="tx1">
                    <a:lumMod val="85000"/>
                  </a:schemeClr>
                </a:solidFill>
                <a:latin typeface="Aptos"/>
              </a:rPr>
              <a:t>permissions to create, read, update or delete copilots through security roles. Dataverse tables:</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Chatbot (</a:t>
            </a:r>
            <a:r>
              <a:rPr lang="en-US" sz="1100" i="1">
                <a:solidFill>
                  <a:schemeClr val="tx1">
                    <a:lumMod val="85000"/>
                  </a:schemeClr>
                </a:solidFill>
                <a:latin typeface="Aptos"/>
              </a:rPr>
              <a:t>bot</a:t>
            </a:r>
            <a:r>
              <a:rPr lang="en-US" sz="110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Chatbot Subcomponent (</a:t>
            </a:r>
            <a:r>
              <a:rPr lang="en-US" sz="1100" i="1">
                <a:solidFill>
                  <a:schemeClr val="tx1">
                    <a:lumMod val="85000"/>
                  </a:schemeClr>
                </a:solidFill>
                <a:latin typeface="Aptos"/>
              </a:rPr>
              <a:t>botcomponent</a:t>
            </a:r>
            <a:r>
              <a:rPr lang="en-US" sz="110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Conversation Transcript (</a:t>
            </a:r>
            <a:r>
              <a:rPr lang="en-US" sz="1100" i="1">
                <a:solidFill>
                  <a:schemeClr val="tx1">
                    <a:lumMod val="85000"/>
                  </a:schemeClr>
                </a:solidFill>
                <a:latin typeface="Aptos"/>
              </a:rPr>
              <a:t>conversationtranscript</a:t>
            </a:r>
            <a:r>
              <a:rPr lang="en-US" sz="1100">
                <a:solidFill>
                  <a:schemeClr val="tx1">
                    <a:lumMod val="85000"/>
                  </a:schemeClr>
                </a:solidFill>
                <a:latin typeface="Apto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4279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a:solidFill>
                  <a:schemeClr val="accent6"/>
                </a:solidFill>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Individual bots can be exempted from DLP policies.</a:t>
            </a:r>
          </a:p>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Enable/disable dynamic chaining at bot level</a:t>
            </a:r>
          </a:p>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Enable/disable generative answers at bot level.</a:t>
            </a:r>
          </a:p>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Enable/disable intelligent topic authoring at user level.</a:t>
            </a:r>
          </a:p>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Set bot authentication (None – if allowed, Only for Teams/Power Apps, and Manual – i.e., app registration)</a:t>
            </a:r>
          </a:p>
          <a:p>
            <a:pPr marL="266700" indent="-180975" algn="l">
              <a:spcBef>
                <a:spcPts val="500"/>
              </a:spcBef>
              <a:buClr>
                <a:schemeClr val="accent2"/>
              </a:buClr>
              <a:buFont typeface="Wingdings" panose="05000000000000000000" pitchFamily="2" charset="2"/>
              <a:buChar char="ü"/>
            </a:pPr>
            <a:r>
              <a:rPr lang="en-US" sz="1100">
                <a:solidFill>
                  <a:schemeClr val="tx1">
                    <a:lumMod val="85000"/>
                  </a:schemeClr>
                </a:solidFill>
                <a:latin typeface="Aptos" panose="020B0004020202020204" pitchFamily="34" charset="0"/>
              </a:rPr>
              <a:t>Enforce Direct Line Web Channel security at bot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chemeClr val="accent2"/>
              </a:buClr>
              <a:buFont typeface="Wingdings" panose="05000000000000000000" pitchFamily="2" charset="2"/>
              <a:buChar char="ü"/>
            </a:pPr>
            <a:r>
              <a:rPr lang="en-US" sz="1100">
                <a:solidFill>
                  <a:schemeClr val="tx1">
                    <a:lumMod val="85000"/>
                  </a:schemeClr>
                </a:solidFill>
              </a:rPr>
              <a:t>Share/unshare </a:t>
            </a:r>
            <a:r>
              <a:rPr lang="en-US" sz="1100">
                <a:solidFill>
                  <a:schemeClr val="tx1">
                    <a:lumMod val="85000"/>
                  </a:schemeClr>
                </a:solidFill>
                <a:latin typeface="Aptos"/>
              </a:rPr>
              <a:t>copilots</a:t>
            </a:r>
            <a:r>
              <a:rPr lang="en-US" sz="1100">
                <a:solidFill>
                  <a:schemeClr val="tx1">
                    <a:lumMod val="85000"/>
                  </a:schemeClr>
                </a:solidFill>
              </a:rPr>
              <a:t> with other users for authoring.</a:t>
            </a:r>
          </a:p>
          <a:p>
            <a:pPr>
              <a:spcAft>
                <a:spcPts val="500"/>
              </a:spcAft>
              <a:buClr>
                <a:schemeClr val="accent2"/>
              </a:buClr>
              <a:buFont typeface="Wingdings" panose="05000000000000000000" pitchFamily="2" charset="2"/>
              <a:buChar char="ü"/>
            </a:pPr>
            <a:r>
              <a:rPr lang="en-US" sz="1100">
                <a:solidFill>
                  <a:schemeClr val="tx1">
                    <a:lumMod val="85000"/>
                  </a:schemeClr>
                </a:solidFill>
              </a:rPr>
              <a:t>Users with a System Administrator or System Customizer roles can read and update all bots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a:solidFill>
                  <a:schemeClr val="accent6"/>
                </a:solidFill>
              </a:rPr>
              <a:t>Copilot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7226" y="4062253"/>
            <a:ext cx="252000" cy="252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7226" y="2499427"/>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68472" y="1385824"/>
            <a:ext cx="324000" cy="324000"/>
          </a:xfrm>
          <a:prstGeom prst="rect">
            <a:avLst/>
          </a:prstGeom>
        </p:spPr>
      </p:pic>
    </p:spTree>
    <p:extLst>
      <p:ext uri="{BB962C8B-B14F-4D97-AF65-F5344CB8AC3E}">
        <p14:creationId xmlns:p14="http://schemas.microsoft.com/office/powerpoint/2010/main" val="35306807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rgbClr val="9BF0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a:spcAft>
                <a:spcPts val="1100"/>
              </a:spcAft>
              <a:tabLst>
                <a:tab pos="447675" algn="l"/>
              </a:tabLst>
            </a:pPr>
            <a:r>
              <a:rPr lang="en-US" sz="1400">
                <a:solidFill>
                  <a:srgbClr val="9BF00B"/>
                </a:solidFill>
                <a:latin typeface="Aptos SemiBold" panose="020B0004020202020204" pitchFamily="34" charset="0"/>
              </a:rPr>
              <a:t>Assign licenses to users through Entra ID groups</a:t>
            </a:r>
            <a:br>
              <a:rPr lang="en-US" sz="1400">
                <a:solidFill>
                  <a:srgbClr val="9BF00B"/>
                </a:solidFill>
                <a:latin typeface="Aptos SemiBold" panose="020B0004020202020204" pitchFamily="34" charset="0"/>
              </a:rPr>
            </a:br>
            <a:r>
              <a:rPr lang="en-US" sz="1200">
                <a:latin typeface="Aptos" panose="020B0004020202020204" pitchFamily="34" charset="0"/>
              </a:rPr>
              <a:t>Grant the ‘Microsoft Copilot Studio User’ license to users through a group instead of individual assignment.</a:t>
            </a:r>
          </a:p>
          <a:p>
            <a:pPr marL="447675">
              <a:spcAft>
                <a:spcPts val="1100"/>
              </a:spcAft>
              <a:tabLst>
                <a:tab pos="447675" algn="l"/>
              </a:tabLst>
            </a:pPr>
            <a:r>
              <a:rPr lang="en-US" sz="1400">
                <a:solidFill>
                  <a:srgbClr val="9BF00B"/>
                </a:solidFill>
                <a:latin typeface="Aptos SemiBold" panose="020B0004020202020204" pitchFamily="34" charset="0"/>
              </a:rPr>
              <a:t>Manage user access to environments through Entra ID groups</a:t>
            </a:r>
            <a:br>
              <a:rPr lang="en-US" sz="1400">
                <a:latin typeface="Aptos" panose="020B0004020202020204" pitchFamily="34" charset="0"/>
              </a:rPr>
            </a:b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Only bot authors and a just-in-time admins should have access to your environments and data stores.</a:t>
            </a:r>
            <a:endParaRPr lang="en-US" sz="1400">
              <a:latin typeface="Aptos" panose="020B0004020202020204" pitchFamily="34" charset="0"/>
            </a:endParaRPr>
          </a:p>
          <a:p>
            <a:pPr marL="447675">
              <a:spcAft>
                <a:spcPts val="1100"/>
              </a:spcAft>
              <a:tabLst>
                <a:tab pos="447675" algn="l"/>
              </a:tabLst>
            </a:pPr>
            <a:r>
              <a:rPr lang="en-US" sz="1400">
                <a:solidFill>
                  <a:srgbClr val="9BF00B"/>
                </a:solidFill>
                <a:latin typeface="Aptos SemiBold" panose="020B0004020202020204" pitchFamily="34" charset="0"/>
              </a:rPr>
              <a:t>Manage security role assignment through Entra ID group teams</a:t>
            </a:r>
            <a:br>
              <a:rPr lang="en-US" sz="1400">
                <a:solidFill>
                  <a:srgbClr val="9BF00B"/>
                </a:solidFill>
                <a:latin typeface="Aptos SemiBold" panose="020B0004020202020204" pitchFamily="34" charset="0"/>
              </a:rPr>
            </a:br>
            <a:r>
              <a:rPr lang="en-US" sz="1200">
                <a:solidFill>
                  <a:srgbClr val="FFFFFF"/>
                </a:solidFill>
                <a:latin typeface="Aptos" panose="020B0004020202020204" pitchFamily="34" charset="0"/>
              </a:rPr>
              <a:t>Within each Dataverse environment, leverage group teams to assign security roles to users.</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rgbClr val="9BF00B"/>
                </a:solidFill>
                <a:latin typeface="Aptos SemiBold" panose="020B0004020202020204" pitchFamily="34" charset="0"/>
              </a:rPr>
              <a:t>Apply restrictive Data Loss Prevention policies to your environment</a:t>
            </a:r>
            <a:br>
              <a:rPr lang="en-US" sz="1400">
                <a:latin typeface="Aptos" panose="020B0004020202020204" pitchFamily="34" charset="0"/>
              </a:rPr>
            </a:b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DLP policies can </a:t>
            </a:r>
            <a:r>
              <a:rPr lang="en-US" sz="1200">
                <a:solidFill>
                  <a:srgbClr val="FFFFFF"/>
                </a:solidFill>
                <a:latin typeface="Aptos" panose="020B0004020202020204" pitchFamily="34" charset="0"/>
              </a:rPr>
              <a:t>be applies to your environments to b</a:t>
            </a: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lock all connectors that are not required by the project as well as any bot channel or setting that isn’t useful for the project (e.g., unauthenticated use, use skills, etc.).</a:t>
            </a:r>
            <a:endParaRPr lang="en-US" sz="1600">
              <a:latin typeface="Aptos" panose="020B0004020202020204" pitchFamily="34" charset="0"/>
            </a:endParaRP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rgbClr val="9BF00B"/>
                </a:solidFill>
                <a:latin typeface="Aptos SemiBold" panose="020B0004020202020204" pitchFamily="34" charset="0"/>
              </a:rPr>
              <a:t>Review and only enable tenant, environment and copilot settings that are relevant</a:t>
            </a:r>
            <a:br>
              <a:rPr lang="en-US" sz="1400">
                <a:solidFill>
                  <a:srgbClr val="9BF00B"/>
                </a:solidFill>
                <a:latin typeface="Aptos SemiBold" panose="020B0004020202020204" pitchFamily="34" charset="0"/>
              </a:rPr>
            </a:b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Bot authors can require secured access for Direct Line. Internal chatbots can be limited for use by specific groups instead of being available to all.</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a:ln>
                  <a:noFill/>
                </a:ln>
                <a:solidFill>
                  <a:srgbClr val="9BF00B"/>
                </a:solidFill>
                <a:effectLst/>
                <a:uLnTx/>
                <a:uFillTx/>
                <a:latin typeface="Aptos SemiBold" panose="020B0004020202020204" pitchFamily="34" charset="0"/>
                <a:ea typeface="+mn-ea"/>
                <a:cs typeface="+mn-cs"/>
              </a:rPr>
              <a:t>Review</a:t>
            </a:r>
            <a:r>
              <a:rPr lang="en-US" sz="1400">
                <a:solidFill>
                  <a:srgbClr val="9BF00B"/>
                </a:solidFill>
                <a:latin typeface="Aptos SemiBold" panose="020B0004020202020204" pitchFamily="34" charset="0"/>
              </a:rPr>
              <a:t> and tighten security of all integrations</a:t>
            </a:r>
            <a:br>
              <a:rPr kumimoji="0" lang="en-US" sz="1400" b="0" i="0" u="none" strike="noStrike" kern="1200" cap="none" spc="0" normalizeH="0" baseline="0" noProof="0">
                <a:ln>
                  <a:noFill/>
                </a:ln>
                <a:solidFill>
                  <a:srgbClr val="FFFFFF"/>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a:ln>
                  <a:noFill/>
                </a:ln>
                <a:solidFill>
                  <a:srgbClr val="9BF00B"/>
                </a:solidFill>
                <a:effectLst/>
                <a:uLnTx/>
                <a:uFillTx/>
                <a:latin typeface="Aptos SemiBold" panose="020B0004020202020204" pitchFamily="34" charset="0"/>
                <a:ea typeface="+mn-ea"/>
                <a:cs typeface="+mn-cs"/>
              </a:rPr>
              <a:t>Have a gated release process to production</a:t>
            </a:r>
            <a:br>
              <a:rPr kumimoji="0" lang="en-US" sz="1400" b="0" i="0" u="none" strike="noStrike" kern="1200" cap="none" spc="0" normalizeH="0" baseline="0" noProof="0">
                <a:ln>
                  <a:noFill/>
                </a:ln>
                <a:solidFill>
                  <a:srgbClr val="FFFFFF"/>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rgbClr val="9BF00B"/>
                </a:solidFill>
                <a:latin typeface="Aptos SemiBold" panose="020B0004020202020204" pitchFamily="34" charset="0"/>
              </a:rPr>
              <a:t>Explore additional Power Platform, Dataverse and Entra ID security features </a:t>
            </a:r>
            <a:br>
              <a:rPr lang="en-US" sz="1400">
                <a:latin typeface="Aptos" panose="020B0004020202020204" pitchFamily="34" charset="0"/>
              </a:rPr>
            </a:br>
            <a:r>
              <a:rPr lang="en-US" sz="1200">
                <a:solidFill>
                  <a:srgbClr val="FFFFFF"/>
                </a:solidFill>
                <a:latin typeface="Aptos" panose="020B0004020202020204" pitchFamily="34" charset="0"/>
              </a:rPr>
              <a:t>E.g., audit logs, customer-managed keys, customer lockbox, IP firewall, network isolation, multi-factor authentication, continuous access evaluation, etc.</a:t>
            </a:r>
            <a:endParaRPr lang="en-US" sz="1100">
              <a:solidFill>
                <a:srgbClr val="FFFFFF"/>
              </a:solidFill>
              <a:latin typeface="Aptos" panose="020B0004020202020204" pitchFamily="34" charset="0"/>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copilot,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70913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You should apply a most-restrictive approach by default and relax requirements on an exception basis.</a:t>
            </a:r>
            <a:br>
              <a:rPr lang="en-US" sz="1200">
                <a:solidFill>
                  <a:srgbClr val="FFFFFF">
                    <a:lumMod val="95000"/>
                  </a:srgbClr>
                </a:solidFill>
                <a:latin typeface="Aptos" panose="020B0004020202020204" pitchFamily="34" charset="0"/>
              </a:rPr>
            </a:b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licenses to a group</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Manage data loss prevention policies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Disable the ability to publish copilots with generative answers and actions </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Configure data movement across geographic locations for generative AI</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extLst>
                    <a:ext uri="{A12FA001-AC4F-418D-AE19-62706E023703}">
                      <ahyp:hlinkClr xmlns:ahyp="http://schemas.microsoft.com/office/drawing/2018/hyperlinkcolor" val="tx"/>
                    </a:ext>
                  </a:extLst>
                </a:hlinkClick>
              </a:rPr>
              <a:t>Share and collaborate on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Connecting and authenticating to 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Use environment variables for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3"/>
              </a:rPr>
              <a:t>Authentication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4">
                  <a:extLst>
                    <a:ext uri="{A12FA001-AC4F-418D-AE19-62706E023703}">
                      <ahyp:hlinkClr xmlns:ahyp="http://schemas.microsoft.com/office/drawing/2018/hyperlinkcolor" val="tx"/>
                    </a:ext>
                  </a:extLst>
                </a:hlinkClick>
              </a:rPr>
              <a:t>Pipelines in Power Platform</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5"/>
              </a:rPr>
              <a:t>Activity logging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6">
                  <a:extLst>
                    <a:ext uri="{A12FA001-AC4F-418D-AE19-62706E023703}">
                      <ahyp:hlinkClr xmlns:ahyp="http://schemas.microsoft.com/office/drawing/2018/hyperlinkcolor" val="tx"/>
                    </a:ext>
                  </a:extLst>
                </a:hlinkClick>
              </a:rPr>
              <a:t>Customer-managed encryption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7"/>
              </a:rPr>
              <a:t>Customer lockbox</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8"/>
              </a:rPr>
              <a:t>IP firewall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9"/>
              </a:rPr>
              <a:t>Virtual networks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0">
                  <a:extLst>
                    <a:ext uri="{A12FA001-AC4F-418D-AE19-62706E023703}">
                      <ahyp:hlinkClr xmlns:ahyp="http://schemas.microsoft.com/office/drawing/2018/hyperlinkcolor" val="tx"/>
                    </a:ext>
                  </a:extLst>
                </a:hlinkClick>
              </a:rPr>
              <a:t>Microsoft Entra ID security best practices</a:t>
            </a:r>
            <a:endParaRPr lang="en-US" sz="1200">
              <a:solidFill>
                <a:srgbClr val="FFFFFF">
                  <a:lumMod val="95000"/>
                </a:srgbClr>
              </a:solidFill>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start creating and working on copilots, users can be assigned the standard </a:t>
            </a:r>
            <a:r>
              <a:rPr lang="en-US" sz="1200">
                <a:solidFill>
                  <a:srgbClr val="FFFFFF">
                    <a:lumMod val="95000"/>
                  </a:srgbClr>
                </a:solidFill>
              </a:rPr>
              <a:t>Environment Maker </a:t>
            </a:r>
            <a:r>
              <a:rPr lang="en-US" sz="1200">
                <a:solidFill>
                  <a:srgbClr val="FFFFFF">
                    <a:lumMod val="95000"/>
                  </a:srgbClr>
                </a:solidFill>
                <a:latin typeface="Aptos" panose="020B0004020202020204" pitchFamily="34" charset="0"/>
              </a:rPr>
              <a:t>security</a:t>
            </a:r>
            <a:r>
              <a:rPr lang="en-US" sz="1200">
                <a:solidFill>
                  <a:srgbClr val="FFFFFF">
                    <a:lumMod val="95000"/>
                  </a:srgbClr>
                </a:solidFill>
              </a:rPr>
              <a:t> </a:t>
            </a:r>
            <a:r>
              <a:rPr lang="en-US" sz="1200">
                <a:solidFill>
                  <a:srgbClr val="FFFFFF">
                    <a:lumMod val="95000"/>
                  </a:srgbClr>
                </a:solidFill>
                <a:latin typeface="Aptos" panose="020B0004020202020204" pitchFamily="34" charset="0"/>
              </a:rPr>
              <a:t>role. With this role, users only see their own copilots or the copilots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Environment Maker role also lets users create other related Power Platform components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Chatbot (bot) table/entity reference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Chatbot subcomponent (botcomponent) table/entity reference </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conversationtranscript table/entity reference</a:t>
            </a: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extLst>
              <p:ext uri="{D42A27DB-BD31-4B8C-83A1-F6EECF244321}">
                <p14:modId xmlns:p14="http://schemas.microsoft.com/office/powerpoint/2010/main" val="4149152039"/>
              </p:ext>
            </p:extLst>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Chatbot </a:t>
                      </a:r>
                      <a:br>
                        <a:rPr lang="en-US" sz="1200" b="1" kern="1200">
                          <a:solidFill>
                            <a:schemeClr val="tx1">
                              <a:lumMod val="95000"/>
                            </a:schemeClr>
                          </a:solidFill>
                          <a:latin typeface="Aptos SemiBold" panose="020B0004020202020204" pitchFamily="34" charset="0"/>
                        </a:rPr>
                      </a:br>
                      <a:r>
                        <a:rPr lang="en-US" sz="1100" b="0" kern="1200">
                          <a:solidFill>
                            <a:schemeClr val="tx1">
                              <a:lumMod val="95000"/>
                            </a:schemeClr>
                          </a:solidFill>
                          <a:latin typeface="Consolas" panose="020B0609020204030204" pitchFamily="49" charset="0"/>
                        </a:rPr>
                        <a:t>bot</a:t>
                      </a:r>
                      <a:endParaRPr lang="en-US" sz="1200" b="0" i="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Chatbot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botcomponent</a:t>
                      </a:r>
                      <a:endParaRPr lang="en-US" sz="1200" b="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 </a:t>
                      </a:r>
                      <a:br>
                        <a:rPr lang="en-US" sz="1200">
                          <a:solidFill>
                            <a:schemeClr val="tx1"/>
                          </a:solidFill>
                          <a:latin typeface="Aptos" panose="020B0004020202020204" pitchFamily="34" charset="0"/>
                        </a:rPr>
                      </a:br>
                      <a:r>
                        <a:rPr lang="en-US" sz="1000">
                          <a:solidFill>
                            <a:srgbClr val="FF0000"/>
                          </a:solidFill>
                          <a:latin typeface="Aptos" panose="020B0004020202020204" pitchFamily="34" charset="0"/>
                        </a:rPr>
                        <a:t>Soon none</a:t>
                      </a:r>
                      <a:endParaRPr lang="en-US" sz="120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Omnichannel administrator</a:t>
                      </a:r>
                      <a:endParaRPr lang="en-US" sz="1200" b="0" kern="120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tabLst>
                <a:tab pos="361950" algn="l"/>
              </a:tabLst>
            </a:pPr>
            <a:r>
              <a:rPr lang="en-US" sz="1400" b="1">
                <a:solidFill>
                  <a:schemeClr val="tx1"/>
                </a:solidFill>
                <a:latin typeface="Aptos" panose="020B0004020202020204" pitchFamily="34" charset="0"/>
                <a:ea typeface="Segoe UI" pitchFamily="34" charset="0"/>
                <a:cs typeface="Segoe UI" pitchFamily="34" charset="0"/>
              </a:rPr>
              <a:t>How are Copilot Studio records secured in Dataverse?</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a:solidFill>
                  <a:schemeClr val="tx1"/>
                </a:solidFill>
                <a:latin typeface="Aptos" panose="020B0004020202020204" pitchFamily="34" charset="0"/>
                <a:ea typeface="Segoe UI" pitchFamily="34" charset="0"/>
                <a:cs typeface="Segoe UI" pitchFamily="34" charset="0"/>
              </a:rPr>
              <a:t>When a chatbot is created, a team gets also created and the chatbot is shared with that team.</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a:solidFill>
                  <a:schemeClr val="tx1"/>
                </a:solidFill>
                <a:latin typeface="Aptos" panose="020B0004020202020204" pitchFamily="34" charset="0"/>
                <a:ea typeface="Segoe UI" pitchFamily="34" charset="0"/>
                <a:cs typeface="Segoe UI" pitchFamily="34" charset="0"/>
              </a:rPr>
              <a:t>Chatbot subcomponents (e.g., topics, entities, files, etc.) are shared with the same team.</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a:solidFill>
                  <a:schemeClr val="tx1"/>
                </a:solidFill>
                <a:latin typeface="Aptos" panose="020B0004020202020204" pitchFamily="34" charset="0"/>
                <a:ea typeface="Segoe UI" pitchFamily="34" charset="0"/>
                <a:cs typeface="Segoe UI" pitchFamily="34" charset="0"/>
              </a:rPr>
              <a:t>Conversation Transcripts are implicitly shared with their parent Chatbot's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8314" y="3776049"/>
            <a:ext cx="180000" cy="180000"/>
          </a:xfrm>
          <a:prstGeom prst="rect">
            <a:avLst/>
          </a:prstGeom>
        </p:spPr>
      </p:pic>
      <p:pic>
        <p:nvPicPr>
          <p:cNvPr id="27" name="Graphic 26">
            <a:extLst>
              <a:ext uri="{FF2B5EF4-FFF2-40B4-BE49-F238E27FC236}">
                <a16:creationId xmlns:a16="http://schemas.microsoft.com/office/drawing/2014/main" id="{FFBC204A-8907-7B89-D9CF-73B13EEDC2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8314" y="2485491"/>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2915677"/>
            <a:ext cx="180000" cy="180000"/>
          </a:xfrm>
          <a:prstGeom prst="rect">
            <a:avLst/>
          </a:prstGeom>
        </p:spPr>
      </p:pic>
    </p:spTree>
    <p:extLst>
      <p:ext uri="{BB962C8B-B14F-4D97-AF65-F5344CB8AC3E}">
        <p14:creationId xmlns:p14="http://schemas.microsoft.com/office/powerpoint/2010/main" val="409025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a:t>Business overview</a:t>
            </a:r>
          </a:p>
          <a:p>
            <a:r>
              <a:rPr lang="en-US"/>
              <a:t>Project overview &amp; copilot purpose</a:t>
            </a:r>
          </a:p>
          <a:p>
            <a:r>
              <a:rPr lang="en-US"/>
              <a:t>Stakeholders</a:t>
            </a:r>
          </a:p>
          <a:p>
            <a:r>
              <a:rPr lang="en-US"/>
              <a:t>Project planning</a:t>
            </a:r>
          </a:p>
          <a:p>
            <a:r>
              <a:rPr lang="en-US"/>
              <a:t>Target KPIs</a:t>
            </a:r>
          </a:p>
          <a:p>
            <a:r>
              <a:rPr lang="en-US"/>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Identify alternatives for scenarios not natively cove</a:t>
            </a:r>
            <a:r>
              <a:rPr lang="en-US" sz="1200">
                <a:solidFill>
                  <a:srgbClr val="FFFFFF">
                    <a:lumMod val="95000"/>
                  </a:srgbClr>
                </a:solidFill>
                <a:latin typeface="Aptos" panose="020B0004020202020204" pitchFamily="34" charset="0"/>
              </a:rPr>
              <a:t>red.</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Copilot Studio security</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a:t>
            </a: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 list of security requirements for your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Enterprise copilots: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authenticated using Microsoft Entra ID.</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Need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specific apps should be able to call the copilot as a skill.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Citizen-developer copilots: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unauthenticated configuration need to be blocked on all copilots and all channels.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Copilot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Administrators can govern copilots in their organization by using data loss prevention (DLP) policies with specific Copilot Studio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Channels (Teams, Direct Line, Facebook, Omnichannel), unauthenticated use,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Apply data loss prevention policies to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Connector endpoint filtering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931659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ensure that internal confidential data doesn’t get available externally?</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Copilot Studio allowed channels and authentication settings?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 or HTTP requests?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Strong governance of connectors and authentication settings, especially for generative answers data sources.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copilots are allowed and only the Microsoft Teams channel can be used, to make sure they’re internal.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with Copilot Studio, only related business applications such as Dynamics 365, ServiceNow and SharePoint are allowed. Endpoint filtering will be used for allowed HTTP APIs.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442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conversation transcripts are automatically stored in Dataverse.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These can contain sensitive customer information that need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Power Platform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Entra multifactor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Entra Conditional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Use Azure Key Vault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Just-In-Time Access Management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Customer Lockbox</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Authentication allows users to sign in, giving your copilot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user authentication with Microsoft Entra ID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3112293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copilot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need to enforce web and Direct Line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“Manual” (AAD) or “Only for Teams and Power Apps”. External copilot: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supports single sign-on (SSO), which means copilots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AAD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Configure SSO with Entra ID for web/apps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SSO with Entra ID for Teams</a:t>
            </a:r>
            <a:endParaRPr lang="en-US" sz="120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a:solidFill>
                  <a:srgbClr val="000000"/>
                </a:solidFill>
                <a:latin typeface="Aptos" panose="020B0004020202020204" pitchFamily="34" charset="0"/>
                <a:cs typeface="Segoe UI" pitchFamily="34" charset="0"/>
              </a:rPr>
              <a:t>Internal copilot: </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Teams users and intranet website users must be automatically signed in (AAD v2).</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copilots?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copilot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a:solidFill>
                  <a:schemeClr val="accent2"/>
                </a:solidFill>
                <a:latin typeface="Aptos" panose="020B0004020202020204" pitchFamily="34" charset="0"/>
                <a:cs typeface="+mn-cs"/>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tx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r>
              <a:rPr lang="en-US" sz="1050" b="0" err="1">
                <a:solidFill>
                  <a:srgbClr val="3B3B3B"/>
                </a:solidFill>
                <a:effectLst/>
                <a:latin typeface="Consolas" panose="020B0609020204030204" pitchFamily="49" charset="0"/>
              </a:rPr>
              <a:t>customEvents</a:t>
            </a:r>
            <a:endParaRPr lang="en-US" sz="1050" b="0">
              <a:solidFill>
                <a:srgbClr val="3B3B3B"/>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3B3B3B"/>
                </a:solidFill>
                <a:effectLst/>
                <a:latin typeface="Consolas" panose="020B0609020204030204" pitchFamily="49" charset="0"/>
              </a:rPr>
              <a:t> name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GenerativeAnswers</a:t>
            </a:r>
            <a:r>
              <a:rPr lang="en-US" sz="1050" b="0">
                <a:solidFill>
                  <a:srgbClr val="A31515"/>
                </a:solidFill>
                <a:effectLst/>
                <a:latin typeface="Consolas" panose="020B0609020204030204" pitchFamily="49" charset="0"/>
              </a:rPr>
              <a:t>"</a:t>
            </a:r>
            <a:endParaRPr lang="en-US" sz="1050" b="0">
              <a:solidFill>
                <a:srgbClr val="3B3B3B"/>
              </a:solidFill>
              <a:effectLst/>
              <a:latin typeface="Consolas" panose="020B0609020204030204" pitchFamily="49" charset="0"/>
            </a:endParaRPr>
          </a:p>
          <a:p>
            <a:r>
              <a:rPr lang="en-US" sz="1050" b="0">
                <a:solidFill>
                  <a:srgbClr val="107C10"/>
                </a:solidFill>
                <a:effectLst/>
                <a:latin typeface="Consolas" panose="020B0609020204030204" pitchFamily="49" charset="0"/>
              </a:rPr>
              <a:t>// | where </a:t>
            </a:r>
            <a:r>
              <a:rPr lang="en-US" sz="1050" b="0" err="1">
                <a:solidFill>
                  <a:srgbClr val="107C10"/>
                </a:solidFill>
                <a:effectLst/>
                <a:latin typeface="Consolas" panose="020B0609020204030204" pitchFamily="49" charset="0"/>
              </a:rPr>
              <a:t>cloud_RoleInstance</a:t>
            </a:r>
            <a:r>
              <a:rPr lang="en-US" sz="1050" b="0">
                <a:solidFill>
                  <a:srgbClr val="107C10"/>
                </a:solidFill>
                <a:effectLst/>
                <a:latin typeface="Consolas" panose="020B0609020204030204" pitchFamily="49" charset="0"/>
              </a:rPr>
              <a:t> == "MS Learn Chatbot"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cd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customDimensions</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topic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TopicName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message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Message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result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Result</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Summary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Summary</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feedback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replace_string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value)</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project </a:t>
            </a:r>
            <a:r>
              <a:rPr lang="en-US" sz="1050" b="0" err="1">
                <a:solidFill>
                  <a:srgbClr val="3B3B3B"/>
                </a:solidFill>
                <a:effectLst/>
                <a:latin typeface="Consolas" panose="020B0609020204030204" pitchFamily="49" charset="0"/>
              </a:rPr>
              <a:t>cloud_RoleInstance</a:t>
            </a:r>
            <a:r>
              <a:rPr lang="en-US" sz="1050" b="0">
                <a:solidFill>
                  <a:srgbClr val="3B3B3B"/>
                </a:solidFill>
                <a:effectLst/>
                <a:latin typeface="Consolas" panose="020B0609020204030204" pitchFamily="49" charset="0"/>
              </a:rPr>
              <a:t>, name, timestamp,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topic, message, result, feedback, Summary</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Copilot Studio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604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Microsoft Power Platform CoE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defTabSz="914367">
              <a:buSzTx/>
              <a:defRPr/>
            </a:pPr>
            <a:r>
              <a:rPr lang="en-US" b="1">
                <a:solidFill>
                  <a:srgbClr val="FFFFFF">
                    <a:lumMod val="95000"/>
                  </a:srgbClr>
                </a:solidFill>
              </a:rPr>
              <a:t>CoE Starter Kit features for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Keep track of the number of conversations per copilot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Get an overview dashboard of Copilot Studio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Copilot Studio: Govern, Monitor and Manage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copilots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copilots using Copilot Studio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 Studio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central CoE team already uses the Starter Kit to monitor Power Apps and Power Automate. Copilot Studio monitoring will allow track usage across copilots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Copilot Studio for Teams is blocked as an app in Microsoft Teams. Trials of Copilot Studio are blocked, and users need a license to create copilots.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Copilot Studio compliance offerings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Copilot Studio GDPR compliance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Data Locations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Service Trust Portal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Change the default retention period for conversation transcripts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Move data across geographic locations for generative AI features outside United States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a:t>Application Lifecyle Management example</a:t>
            </a:r>
          </a:p>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r>
              <a:rPr lang="en-US"/>
              <a:t>Training </a:t>
            </a:r>
            <a:endParaRPr lang="en-US" sz="2800"/>
          </a:p>
          <a:p>
            <a:pPr>
              <a:spcBef>
                <a:spcPts val="600"/>
              </a:spcBef>
            </a:pPr>
            <a:r>
              <a:rPr lang="en-US"/>
              <a:t>Run &amp; maintenance</a:t>
            </a:r>
            <a:endParaRPr lang="en-US" sz="280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28774" y="2089745"/>
            <a:ext cx="9975825" cy="3847207"/>
          </a:xfrm>
        </p:spPr>
        <p:txBody>
          <a:bodyPr/>
          <a:lstStyle/>
          <a:p>
            <a:pPr marL="0" indent="0">
              <a:spcBef>
                <a:spcPts val="1800"/>
              </a:spcBef>
              <a:spcAft>
                <a:spcPts val="600"/>
              </a:spcAft>
              <a:buClr>
                <a:srgbClr val="9BF00B"/>
              </a:buClr>
              <a:buSzPct val="100000"/>
              <a:buNone/>
            </a:pPr>
            <a:r>
              <a:rPr lang="en-US" sz="2000"/>
              <a:t>Throughout this document, we refer to copilots instead of bots or chatbots.</a:t>
            </a:r>
            <a:br>
              <a:rPr lang="en-US" sz="2000"/>
            </a:br>
            <a:r>
              <a:rPr lang="en-US" sz="2000"/>
              <a:t>This reflects the new branding of Power Virtual Agents into Copilot Studio.</a:t>
            </a:r>
          </a:p>
          <a:p>
            <a:pPr marL="0" indent="0">
              <a:spcBef>
                <a:spcPts val="1800"/>
              </a:spcBef>
              <a:spcAft>
                <a:spcPts val="600"/>
              </a:spcAft>
              <a:buClr>
                <a:srgbClr val="9BF00B"/>
              </a:buClr>
              <a:buSzPct val="100000"/>
              <a:buNone/>
            </a:pPr>
            <a:r>
              <a:rPr lang="en-US" sz="2000"/>
              <a:t>Microsoft Copilot Studio is an end-to-end conversational AI platform that empowers you to create and customize copilots using natural language or a graphical interface. With Copilot Studio, you can easily design, test, and publish copilots that suit your specific needs for internal or external scenarios across your industry, department, or role.</a:t>
            </a:r>
          </a:p>
          <a:p>
            <a:pPr marL="0" indent="0">
              <a:spcBef>
                <a:spcPts val="1800"/>
              </a:spcBef>
              <a:spcAft>
                <a:spcPts val="600"/>
              </a:spcAft>
              <a:buClr>
                <a:srgbClr val="9BF00B"/>
              </a:buClr>
              <a:buSzPct val="100000"/>
              <a:buNone/>
            </a:pPr>
            <a:r>
              <a:rPr lang="en-US" sz="2000"/>
              <a:t>With more immersive UX and next-generation AI capabilities, copilots are the new chatbots.</a:t>
            </a:r>
          </a:p>
          <a:p>
            <a:pPr marL="0" indent="0">
              <a:spcBef>
                <a:spcPts val="5400"/>
              </a:spcBef>
              <a:spcAft>
                <a:spcPts val="600"/>
              </a:spcAft>
              <a:buClr>
                <a:srgbClr val="9BF00B"/>
              </a:buClr>
              <a:buSzPct val="100000"/>
              <a:buNone/>
            </a:pPr>
            <a:r>
              <a:rPr lang="en-US" sz="2000"/>
              <a:t>Watch: </a:t>
            </a:r>
            <a:r>
              <a:rPr lang="en-US" sz="2000">
                <a:hlinkClick r:id="rId3"/>
              </a:rPr>
              <a:t>Understanding Copilots at Microsoft (video)</a:t>
            </a:r>
            <a:endParaRPr lang="en-US" sz="2000"/>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Why </a:t>
            </a:r>
            <a:r>
              <a:rPr lang="en-GB" i="1"/>
              <a:t>copilot</a:t>
            </a:r>
            <a:r>
              <a:rPr lang="en-GB"/>
              <a:t>?</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163718"/>
            <a:ext cx="11383210" cy="430887"/>
          </a:xfrm>
        </p:spPr>
        <p:txBody>
          <a:bodyPr/>
          <a:lstStyle/>
          <a:p>
            <a:r>
              <a:rPr lang="en-GB" sz="2800"/>
              <a:t>Copilots are the new chatbots</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56972" y="2136585"/>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56972" y="3021615"/>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56972" y="4541757"/>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pic>
        <p:nvPicPr>
          <p:cNvPr id="5" name="Graphic 4">
            <a:extLst>
              <a:ext uri="{FF2B5EF4-FFF2-40B4-BE49-F238E27FC236}">
                <a16:creationId xmlns:a16="http://schemas.microsoft.com/office/drawing/2014/main" id="{9204108A-5133-A320-DAA1-AA0D1FB8B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78" y="5508174"/>
            <a:ext cx="468000" cy="468000"/>
          </a:xfrm>
          <a:prstGeom prst="rect">
            <a:avLst/>
          </a:prstGeom>
        </p:spPr>
      </p:pic>
    </p:spTree>
    <p:extLst>
      <p:ext uri="{BB962C8B-B14F-4D97-AF65-F5344CB8AC3E}">
        <p14:creationId xmlns:p14="http://schemas.microsoft.com/office/powerpoint/2010/main" val="15680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18623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a:solidFill>
                  <a:srgbClr val="FFFFFF">
                    <a:lumMod val="95000"/>
                  </a:srgbClr>
                </a:solidFill>
              </a:rPr>
              <a:t>?</a:t>
            </a: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Power Platform pipelines </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DevOps Power Platform Build Tools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GitHub Power Platform Actions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ALM Accelerator for Power Platform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Test Framework</a:t>
            </a:r>
            <a:endParaRPr lang="en-US" sz="120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copilot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20" cstate="hqprint">
            <a:lum bright="70000" contrast="-70000"/>
            <a:extLst>
              <a:ext uri="{BEBA8EAE-BF5A-486C-A8C5-ECC9F3942E4B}">
                <a14:imgProps xmlns:a14="http://schemas.microsoft.com/office/drawing/2010/main">
                  <a14:imgLayer r:embed="rId21">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a:latin typeface="Aptos SemiBold" panose="020B0004020202020204" pitchFamily="34" charset="0"/>
              </a:rPr>
              <a:t>Evaluate options from simple to advanced continuous integration &amp; delivery (CI/CD)</a:t>
            </a:r>
          </a:p>
          <a:p>
            <a:pPr marL="266700" indent="-180975">
              <a:spcAft>
                <a:spcPts val="200"/>
              </a:spcAft>
              <a:buFont typeface="Arial" panose="020B0604020202020204" pitchFamily="34" charset="0"/>
              <a:buChar char="•"/>
            </a:pPr>
            <a:r>
              <a:rPr lang="en-US" sz="1100">
                <a:latin typeface="Aptos" panose="020B0004020202020204" pitchFamily="34" charset="0"/>
              </a:rPr>
              <a:t>Manual deployment of solutions</a:t>
            </a:r>
          </a:p>
          <a:p>
            <a:pPr marL="266700" indent="-180975">
              <a:spcAft>
                <a:spcPts val="200"/>
              </a:spcAft>
              <a:buFont typeface="Arial" panose="020B0604020202020204" pitchFamily="34" charset="0"/>
              <a:buChar char="•"/>
            </a:pPr>
            <a:r>
              <a:rPr lang="en-US" sz="1100">
                <a:latin typeface="Aptos" panose="020B0004020202020204" pitchFamily="34" charset="0"/>
              </a:rPr>
              <a:t>Automated deployment with user-friendly pipelines in Power Platform (no source control)</a:t>
            </a:r>
          </a:p>
          <a:p>
            <a:pPr marL="266700" indent="-180975">
              <a:spcAft>
                <a:spcPts val="200"/>
              </a:spcAft>
              <a:buFont typeface="Arial" panose="020B0604020202020204" pitchFamily="34" charset="0"/>
              <a:buChar char="•"/>
            </a:pPr>
            <a:r>
              <a:rPr lang="en-US" sz="1100">
                <a:latin typeface="Aptos" panose="020B0004020202020204" pitchFamily="34" charset="0"/>
              </a:rPr>
              <a:t>Automated deployment + source control with Azure DevOps or GitHub Power Platform tools.</a:t>
            </a:r>
          </a:p>
          <a:p>
            <a:pPr marL="266700" indent="-180975">
              <a:spcAft>
                <a:spcPts val="200"/>
              </a:spcAft>
              <a:buFont typeface="Arial" panose="020B0604020202020204" pitchFamily="34" charset="0"/>
              <a:buChar char="•"/>
            </a:pPr>
            <a:r>
              <a:rPr lang="en-US" sz="1100">
                <a:latin typeface="Aptos" panose="020B0004020202020204" pitchFamily="34" charset="0"/>
              </a:rPr>
              <a:t>Use of the ALM Accelerator for #2 + #3 and advanced deployment options for both no-code and pro developers.</a:t>
            </a:r>
          </a:p>
          <a:p>
            <a:pPr marL="266700" indent="-180975">
              <a:spcAft>
                <a:spcPts val="200"/>
              </a:spcAft>
              <a:buFont typeface="Arial" panose="020B0604020202020204" pitchFamily="34" charset="0"/>
              <a:buChar char="•"/>
            </a:pPr>
            <a:r>
              <a:rPr lang="en-US" sz="1100">
                <a:latin typeface="Aptos" panose="020B0004020202020204" pitchFamily="34" charset="0"/>
              </a:rPr>
              <a:t>Automated testing of the copilot as part of the deployment process.</a:t>
            </a:r>
            <a:endParaRPr lang="en-US" sz="120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copilot,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copilots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Knowing your tenant, environment, and copilot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620777154"/>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Bot(s)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1478005156"/>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912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Additional services, such as Azure OpenAI and AI Search (if used as the Azure OpenAI ‘on your data’ data source in generative answers),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Copilot Studio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Power Automate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Power Platform Licensing Guide</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Azure AI Search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077717706"/>
              </p:ext>
            </p:extLst>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OpenAI</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4095584905"/>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bg2">
                              <a:lumMod val="95000"/>
                              <a:lumOff val="5000"/>
                            </a:schemeClr>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2,500,000 messages / month</a:t>
                      </a:r>
                    </a:p>
                  </a:txBody>
                  <a:tcPr/>
                </a:tc>
                <a:tc>
                  <a:txBody>
                    <a:bodyPr/>
                    <a:lstStyle/>
                    <a:p>
                      <a:pPr algn="r"/>
                      <a:r>
                        <a:rPr lang="en-US" sz="1200">
                          <a:solidFill>
                            <a:schemeClr val="bg2">
                              <a:lumMod val="95000"/>
                              <a:lumOff val="5000"/>
                            </a:schemeClr>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bg2">
                              <a:lumMod val="95000"/>
                              <a:lumOff val="5000"/>
                            </a:schemeClr>
                          </a:solidFill>
                          <a:latin typeface="Aptos" panose="020B0004020202020204" pitchFamily="34" charset="0"/>
                        </a:rPr>
                        <a:t>50</a:t>
                      </a:r>
                    </a:p>
                  </a:txBody>
                  <a:tcPr/>
                </a:tc>
                <a:tc>
                  <a:txBody>
                    <a:bodyPr/>
                    <a:lstStyle/>
                    <a:p>
                      <a:pPr algn="r"/>
                      <a:r>
                        <a:rPr lang="en-US" sz="1200">
                          <a:solidFill>
                            <a:schemeClr val="bg2">
                              <a:lumMod val="95000"/>
                              <a:lumOff val="5000"/>
                            </a:schemeClr>
                          </a:solidFill>
                          <a:latin typeface="Aptos" panose="020B0004020202020204" pitchFamily="34" charset="0"/>
                        </a:rPr>
                        <a:t>50 GB</a:t>
                      </a:r>
                    </a:p>
                  </a:txBody>
                  <a:tcPr/>
                </a:tc>
                <a:tc>
                  <a:txBody>
                    <a:bodyPr/>
                    <a:lstStyle/>
                    <a:p>
                      <a:pPr algn="r"/>
                      <a:r>
                        <a:rPr lang="en-US" sz="120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gpt-35-turbo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4380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 your plans to validate that your copilots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Automate testing of your bots with the Test Framework sample solution</a:t>
            </a:r>
            <a:r>
              <a:rPr lang="en-US" sz="1200">
                <a:solidFill>
                  <a:srgbClr val="FFFFFF">
                    <a:lumMod val="95000"/>
                  </a:srgbClr>
                </a:solidFill>
                <a:latin typeface="Aptos" panose="020B0004020202020204" pitchFamily="34" charset="0"/>
              </a:rPr>
              <a:t> </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test strategy for your copilots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Use of the Test Framework to bulk test user utterances and validate that the appropriate topic triggers or that the first ‘did you mean’ option is the correct one in 90% of the time.</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Integrations will be tested as part the full end-to-end conversation testing with the Test Framework scale test capability.</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Analytics </a:t>
            </a:r>
            <a:br>
              <a:rPr lang="en-US" sz="3600">
                <a:solidFill>
                  <a:schemeClr val="accent2"/>
                </a:solidFill>
              </a:rPr>
            </a:br>
            <a:r>
              <a:rPr lang="en-US" sz="360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5835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copilot performance metrics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with a Copilot Studio copilot can generate one or multiple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conversation can have multiple sessions when a user </a:t>
            </a:r>
            <a:r>
              <a:rPr lang="en-US" sz="1100">
                <a:solidFill>
                  <a:srgbClr val="FFFFFF">
                    <a:lumMod val="95000"/>
                  </a:srgbClr>
                </a:solidFill>
                <a:latin typeface="Aptos" panose="020B0004020202020204" pitchFamily="34" charset="0"/>
                <a:cs typeface="+mn-cs"/>
              </a:rPr>
              <a:t>has new questions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after an initial conversation completed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 are either </a:t>
            </a:r>
            <a:r>
              <a:rPr lang="en-US" sz="1100" b="1">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Unengaged sessions always have an outcome of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custom topic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or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Escalate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 sessions outcome can be either:</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so that the end-user can confirm their issue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topic displays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CSAT </a:t>
            </a:r>
            <a:r>
              <a:rPr lang="en-US" sz="1100" b="1">
                <a:solidFill>
                  <a:srgbClr val="FFFFFF">
                    <a:lumMod val="95000"/>
                  </a:srgbClr>
                </a:solidFill>
                <a:latin typeface="Aptos" panose="020B0004020202020204" pitchFamily="34" charset="0"/>
                <a:cs typeface="+mn-cs"/>
              </a:rPr>
              <a:t>survey </a:t>
            </a:r>
            <a:r>
              <a:rPr lang="en-US" sz="110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0" i="0" u="none" strike="noStrike" kern="1200" cap="none" spc="0" normalizeH="0" baseline="0" noProof="0" err="1">
                <a:ln>
                  <a:noFill/>
                </a:ln>
                <a:solidFill>
                  <a:srgbClr val="FFFFFF">
                    <a:lumMod val="95000"/>
                  </a:srgbClr>
                </a:solidFill>
                <a:effectLst/>
                <a:uLnTx/>
                <a:uFillTx/>
                <a:latin typeface="Aptos" panose="020B0004020202020204" pitchFamily="34" charset="0"/>
                <a:cs typeface="+mn-cs"/>
              </a:rPr>
              <a:t>conversationOutcome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can also be set at the</a:t>
            </a:r>
            <a:r>
              <a:rPr lang="en-US" sz="1100">
                <a:solidFill>
                  <a:srgbClr val="FFFFFF">
                    <a:lumMod val="95000"/>
                  </a:srgbClr>
                </a:solidFill>
                <a:latin typeface="Aptos" panose="020B0004020202020204" pitchFamily="34" charset="0"/>
                <a:cs typeface="+mn-cs"/>
              </a:rPr>
              <a:t> node level in the code editor view.</a:t>
            </a:r>
            <a:endPar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3"/>
              </a:rPr>
              <a:t>Key concepts – Analytics</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copilot engagement</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copilot outcomes</a:t>
            </a:r>
            <a:endParaRPr lang="en-US" sz="110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a:solidFill>
                <a:schemeClr val="bg2"/>
              </a:solidFill>
              <a:cs typeface="Segoe UI"/>
            </a:endParaRPr>
          </a:p>
          <a:p>
            <a:endParaRPr lang="en-US" sz="1400">
              <a:solidFill>
                <a:schemeClr val="bg2"/>
              </a:solidFill>
            </a:endParaRPr>
          </a:p>
          <a:p>
            <a:endParaRPr lang="en-US" sz="140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copilot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1831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Copilot Studio provides comprehensive out-of-the-box analytics that allow customers to understand a copilot's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Billed sessions.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Report on conversation transcripts data for a period longer than the default last 30 days.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Design a report not covered by out-of-the-box analytics.</a:t>
            </a:r>
            <a:endParaRPr lang="en-US" sz="1700">
              <a:solidFill>
                <a:srgbClr val="FFFFFF">
                  <a:lumMod val="95000"/>
                </a:srgbClr>
              </a:solidFill>
            </a:endParaRPr>
          </a:p>
          <a:p>
            <a:pPr defTabSz="914367">
              <a:buSzTx/>
              <a:defRPr/>
            </a:pPr>
            <a:endPar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endParaRPr>
          </a:p>
          <a:p>
            <a:pPr defTabSz="914367">
              <a:buSzTx/>
              <a:defRPr/>
            </a:pPr>
            <a:r>
              <a:rPr lang="en-US" b="1">
                <a:solidFill>
                  <a:srgbClr val="FFFFFF">
                    <a:lumMod val="95000"/>
                  </a:srgbClr>
                </a:solidFill>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Custom analytics strategy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Initially, only a few set of KPIs will be defined for the copilot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1, assess the native dashboards, even though they’re limited to 30-day of data.</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2, develop a Power BI report consuming the copilot and Conversation Transcript data directly from Dataverse. This will also be the opportunity to enrich copilot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copilot’s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Optimizing the copilot deflection rate is one of the top focus areas for organizations to achieve their business goals around ROI and CSAT, and to improve the copilot's overall performance. There are major indicators in Copilot Studio that help improve copilot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 metrics continue to evolve, there are several things you can do as a copilot builder to improve the deflection rate of your copilot.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Deflection optimization</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copilot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copilot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copilot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a:t>Gaps </a:t>
            </a:r>
          </a:p>
          <a:p>
            <a:pPr>
              <a:spcBef>
                <a:spcPts val="600"/>
              </a:spcBef>
            </a:pPr>
            <a:r>
              <a:rPr lang="en-US"/>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Knowing more about your organization and </a:t>
            </a:r>
            <a:r>
              <a:rPr lang="en-US" sz="120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Gaps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Detailing</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Top requests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2361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a:t>
            </a:r>
            <a:r>
              <a:rPr kumimoji="0" lang="en-US" sz="1200" b="0" i="0" u="none" strike="noStrike" kern="1200" cap="none" spc="0" normalizeH="0" baseline="0" err="1">
                <a:ln>
                  <a:noFill/>
                </a:ln>
                <a:solidFill>
                  <a:srgbClr val="FFFFFF">
                    <a:lumMod val="95000"/>
                  </a:srgbClr>
                </a:solidFill>
                <a:effectLst/>
                <a:uLnTx/>
                <a:uFillTx/>
                <a:latin typeface="Aptos" panose="020B0004020202020204" pitchFamily="34" charset="0"/>
                <a:hlinkClick r:id="rId3"/>
              </a:rPr>
              <a:t>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2"/>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r>
              <a:rPr lang="en-US" sz="140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copilot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copilot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Omnichannel agent to receive from the copilot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copilot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 copilot,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87755652"/>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the routing experience when a copilot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You may have a blueprint where the copilot is escalated but re-directed to another copilot,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SSML to customize speech responses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7680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5F4FCC56-6BF5-8D6C-438A-F1C3E5D71F43}"/>
              </a:ext>
            </a:extLst>
          </p:cNvPr>
          <p:cNvSpPr/>
          <p:nvPr/>
        </p:nvSpPr>
        <p:spPr bwMode="auto">
          <a:xfrm rot="5400000">
            <a:off x="-770828" y="1061113"/>
            <a:ext cx="6277428" cy="4735773"/>
          </a:xfrm>
          <a:prstGeom prst="round2SameRect">
            <a:avLst>
              <a:gd name="adj1" fmla="val 6302"/>
              <a:gd name="adj2" fmla="val 0"/>
            </a:avLst>
          </a:prstGeom>
          <a:solidFill>
            <a:schemeClr val="tx2">
              <a:lumMod val="10000"/>
            </a:schemeClr>
          </a:solidFill>
          <a:ln w="6350" cap="flat" cmpd="sng" algn="ctr">
            <a:noFill/>
            <a:prstDash val="solid"/>
            <a:headEnd type="none" w="med" len="med"/>
            <a:tailEnd type="none" w="med" len="med"/>
          </a:ln>
          <a:effectLst>
            <a:outerShdw blurRad="38100" sx="101000" sy="101000" algn="ctr" rotWithShape="0">
              <a:prstClr val="black">
                <a:alpha val="10000"/>
              </a:prst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71E4BC06-71ED-C382-AAA4-C239DC04FC2B}"/>
              </a:ext>
            </a:extLst>
          </p:cNvPr>
          <p:cNvGrpSpPr/>
          <p:nvPr/>
        </p:nvGrpSpPr>
        <p:grpSpPr>
          <a:xfrm>
            <a:off x="588263" y="3257774"/>
            <a:ext cx="3355940" cy="560315"/>
            <a:chOff x="588263" y="3790724"/>
            <a:chExt cx="4094226" cy="683581"/>
          </a:xfrm>
        </p:grpSpPr>
        <p:sp>
          <p:nvSpPr>
            <p:cNvPr id="17" name="Rectangle: Rounded Corners 16">
              <a:extLst>
                <a:ext uri="{FF2B5EF4-FFF2-40B4-BE49-F238E27FC236}">
                  <a16:creationId xmlns:a16="http://schemas.microsoft.com/office/drawing/2014/main" id="{0948F27E-5BD4-D416-066C-A6A7E836CBD6}"/>
                </a:ext>
              </a:extLst>
            </p:cNvPr>
            <p:cNvSpPr/>
            <p:nvPr/>
          </p:nvSpPr>
          <p:spPr bwMode="auto">
            <a:xfrm>
              <a:off x="588263" y="3790724"/>
              <a:ext cx="4094226" cy="683581"/>
            </a:xfrm>
            <a:prstGeom prst="roundRect">
              <a:avLst/>
            </a:prstGeom>
            <a:solidFill>
              <a:schemeClr val="tx2">
                <a:lumMod val="25000"/>
              </a:scheme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magnify" title="Icon of a magnifying glass">
              <a:extLst>
                <a:ext uri="{FF2B5EF4-FFF2-40B4-BE49-F238E27FC236}">
                  <a16:creationId xmlns:a16="http://schemas.microsoft.com/office/drawing/2014/main" id="{2DBC2FBF-BD5F-C7F4-53B6-0EA75B565F54}"/>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 name="TextBox 18">
              <a:extLst>
                <a:ext uri="{FF2B5EF4-FFF2-40B4-BE49-F238E27FC236}">
                  <a16:creationId xmlns:a16="http://schemas.microsoft.com/office/drawing/2014/main" id="{4E1B7D8B-95CB-FDA9-1F58-418C5AA98917}"/>
                </a:ext>
              </a:extLst>
            </p:cNvPr>
            <p:cNvSpPr txBox="1"/>
            <p:nvPr/>
          </p:nvSpPr>
          <p:spPr>
            <a:xfrm>
              <a:off x="1443514" y="3981150"/>
              <a:ext cx="3175982" cy="33793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392B4"/>
                  </a:solidFill>
                  <a:effectLst/>
                  <a:uLnTx/>
                  <a:uFillTx/>
                  <a:latin typeface="Aptos" panose="020B0004020202020204" pitchFamily="34" charset="0"/>
                  <a:hlinkClick r:id="rId2">
                    <a:extLst>
                      <a:ext uri="{A12FA001-AC4F-418D-AE19-62706E023703}">
                        <ahyp:hlinkClr xmlns:ahyp="http://schemas.microsoft.com/office/drawing/2018/hyperlinkcolor" val="tx"/>
                      </a:ext>
                    </a:extLst>
                  </a:hlinkClick>
                </a:rPr>
                <a:t>aka.ms</a:t>
              </a:r>
              <a:r>
                <a:rPr kumimoji="0" lang="en-US" sz="1800" b="0" i="0" u="none" strike="noStrike" kern="0" cap="none" spc="0" normalizeH="0" baseline="0" noProof="0">
                  <a:ln>
                    <a:noFill/>
                  </a:ln>
                  <a:solidFill>
                    <a:srgbClr val="4CCBED"/>
                  </a:solidFill>
                  <a:effectLst/>
                  <a:uLnTx/>
                  <a:uFillTx/>
                  <a:latin typeface="Aptos SemiBold" panose="020B0004020202020204" pitchFamily="34" charset="0"/>
                  <a:hlinkClick r:id="rId2">
                    <a:extLst>
                      <a:ext uri="{A12FA001-AC4F-418D-AE19-62706E023703}">
                        <ahyp:hlinkClr xmlns:ahyp="http://schemas.microsoft.com/office/drawing/2018/hyperlinkcolor" val="tx"/>
                      </a:ext>
                    </a:extLst>
                  </a:hlinkClick>
                </a:rPr>
                <a:t>/TryCopilotStudio</a:t>
              </a:r>
              <a:endParaRPr kumimoji="0" lang="en-US" sz="1800" b="0" i="0" u="none" strike="noStrike" kern="0" cap="none" spc="0" normalizeH="0" baseline="0" noProof="0">
                <a:ln>
                  <a:noFill/>
                </a:ln>
                <a:solidFill>
                  <a:srgbClr val="4CCBED"/>
                </a:solidFill>
                <a:effectLst/>
                <a:uLnTx/>
                <a:uFillTx/>
                <a:latin typeface="Aptos SemiBold" panose="020B0004020202020204" pitchFamily="34" charset="0"/>
              </a:endParaRPr>
            </a:p>
          </p:txBody>
        </p:sp>
      </p:grpSp>
      <p:sp>
        <p:nvSpPr>
          <p:cNvPr id="20" name="Title 2">
            <a:extLst>
              <a:ext uri="{FF2B5EF4-FFF2-40B4-BE49-F238E27FC236}">
                <a16:creationId xmlns:a16="http://schemas.microsoft.com/office/drawing/2014/main" id="{1D61F629-9374-F8E4-9C4F-64D1EEC95272}"/>
              </a:ext>
            </a:extLst>
          </p:cNvPr>
          <p:cNvSpPr txBox="1">
            <a:spLocks/>
          </p:cNvSpPr>
          <p:nvPr/>
        </p:nvSpPr>
        <p:spPr>
          <a:xfrm>
            <a:off x="588263" y="1818395"/>
            <a:ext cx="29047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effectLst/>
                <a:uLnTx/>
                <a:uFillTx/>
                <a:latin typeface="Aptos SemiBold" panose="020B0004020202020204" pitchFamily="34" charset="0"/>
              </a:rPr>
              <a:t>Get started today</a:t>
            </a:r>
          </a:p>
        </p:txBody>
      </p:sp>
      <p:sp>
        <p:nvSpPr>
          <p:cNvPr id="21" name="TextBox 20">
            <a:extLst>
              <a:ext uri="{FF2B5EF4-FFF2-40B4-BE49-F238E27FC236}">
                <a16:creationId xmlns:a16="http://schemas.microsoft.com/office/drawing/2014/main" id="{40C79A7F-050E-407E-5772-E4C3C3925A92}"/>
              </a:ext>
            </a:extLst>
          </p:cNvPr>
          <p:cNvSpPr txBox="1"/>
          <p:nvPr/>
        </p:nvSpPr>
        <p:spPr>
          <a:xfrm>
            <a:off x="6003690" y="982823"/>
            <a:ext cx="2439063" cy="492443"/>
          </a:xfrm>
          <a:prstGeom prst="rect">
            <a:avLst/>
          </a:prstGeom>
          <a:noFill/>
        </p:spPr>
        <p:txBody>
          <a:bodyPr wrap="square" lIns="0" tIns="0" rIns="0" bIns="0" rtlCol="0">
            <a:spAutoFit/>
          </a:bodyPr>
          <a:lstStyle/>
          <a:p>
            <a:pPr>
              <a:defRPr/>
            </a:pPr>
            <a:r>
              <a:rPr lang="en-US" sz="3200">
                <a:solidFill>
                  <a:schemeClr val="accent2"/>
                </a:solidFill>
                <a:latin typeface="Aptos SemiBold" panose="020B0004020202020204" pitchFamily="34" charset="0"/>
              </a:rPr>
              <a:t>Learn more</a:t>
            </a:r>
          </a:p>
        </p:txBody>
      </p:sp>
      <p:grpSp>
        <p:nvGrpSpPr>
          <p:cNvPr id="22" name="Graphic 3">
            <a:extLst>
              <a:ext uri="{FF2B5EF4-FFF2-40B4-BE49-F238E27FC236}">
                <a16:creationId xmlns:a16="http://schemas.microsoft.com/office/drawing/2014/main" id="{4E6AD7D0-2E50-DF0C-3903-0B88D157D046}"/>
              </a:ext>
            </a:extLst>
          </p:cNvPr>
          <p:cNvGrpSpPr/>
          <p:nvPr/>
        </p:nvGrpSpPr>
        <p:grpSpPr>
          <a:xfrm>
            <a:off x="5283663" y="905397"/>
            <a:ext cx="529734" cy="647197"/>
            <a:chOff x="-3362584" y="1149499"/>
            <a:chExt cx="2568500" cy="3138040"/>
          </a:xfrm>
          <a:solidFill>
            <a:schemeClr val="accent2"/>
          </a:solidFill>
        </p:grpSpPr>
        <p:sp>
          <p:nvSpPr>
            <p:cNvPr id="23" name="Freeform: Shape 22">
              <a:extLst>
                <a:ext uri="{FF2B5EF4-FFF2-40B4-BE49-F238E27FC236}">
                  <a16:creationId xmlns:a16="http://schemas.microsoft.com/office/drawing/2014/main" id="{C07AA2BF-6912-C808-C1F4-05B9916E9B0B}"/>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C4A23BA9-8295-134A-9C4C-EC694EB76AE6}"/>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40708C37-7D9E-07EF-20B9-942A21D5416D}"/>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aphicFrame>
        <p:nvGraphicFramePr>
          <p:cNvPr id="26" name="Table 25">
            <a:extLst>
              <a:ext uri="{FF2B5EF4-FFF2-40B4-BE49-F238E27FC236}">
                <a16:creationId xmlns:a16="http://schemas.microsoft.com/office/drawing/2014/main" id="{3FFBE79C-BE77-6D0E-2238-5CD83722C575}"/>
              </a:ext>
            </a:extLst>
          </p:cNvPr>
          <p:cNvGraphicFramePr>
            <a:graphicFrameLocks noGrp="1"/>
          </p:cNvGraphicFramePr>
          <p:nvPr>
            <p:extLst>
              <p:ext uri="{D42A27DB-BD31-4B8C-83A1-F6EECF244321}">
                <p14:modId xmlns:p14="http://schemas.microsoft.com/office/powerpoint/2010/main" val="566955188"/>
              </p:ext>
            </p:extLst>
          </p:nvPr>
        </p:nvGraphicFramePr>
        <p:xfrm>
          <a:off x="5194981" y="1929932"/>
          <a:ext cx="6825569" cy="3502149"/>
        </p:xfrm>
        <a:graphic>
          <a:graphicData uri="http://schemas.openxmlformats.org/drawingml/2006/table">
            <a:tbl>
              <a:tblPr firstRow="1" bandRow="1"/>
              <a:tblGrid>
                <a:gridCol w="2405969">
                  <a:extLst>
                    <a:ext uri="{9D8B030D-6E8A-4147-A177-3AD203B41FA5}">
                      <a16:colId xmlns:a16="http://schemas.microsoft.com/office/drawing/2014/main" val="3351332866"/>
                    </a:ext>
                  </a:extLst>
                </a:gridCol>
                <a:gridCol w="4419600">
                  <a:extLst>
                    <a:ext uri="{9D8B030D-6E8A-4147-A177-3AD203B41FA5}">
                      <a16:colId xmlns:a16="http://schemas.microsoft.com/office/drawing/2014/main" val="63126876"/>
                    </a:ext>
                  </a:extLst>
                </a:gridCol>
              </a:tblGrid>
              <a:tr h="50030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solidFill>
                          <a:latin typeface="Aptos SemiBold" panose="020B0004020202020204"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rgbClr val="1392B4"/>
                          </a:solidFill>
                          <a:latin typeface="+mn-lt"/>
                          <a:hlinkClick r:id="rId3">
                            <a:extLst>
                              <a:ext uri="{A12FA001-AC4F-418D-AE19-62706E023703}">
                                <ahyp:hlinkClr xmlns:ahyp="http://schemas.microsoft.com/office/drawing/2018/hyperlinkcolor" val="tx"/>
                              </a:ext>
                            </a:extLst>
                          </a:hlinkClick>
                        </a:rPr>
                        <a:t>aka.ms</a:t>
                      </a:r>
                      <a:r>
                        <a:rPr lang="en-US" sz="1600" b="0">
                          <a:solidFill>
                            <a:srgbClr val="4CCBED"/>
                          </a:solidFill>
                          <a:latin typeface="+mj-lt"/>
                          <a:hlinkClick r:id="rId3">
                            <a:extLst>
                              <a:ext uri="{A12FA001-AC4F-418D-AE19-62706E023703}">
                                <ahyp:hlinkClr xmlns:ahyp="http://schemas.microsoft.com/office/drawing/2018/hyperlinkcolor" val="tx"/>
                              </a:ext>
                            </a:extLst>
                          </a:hlinkClick>
                        </a:rPr>
                        <a:t>/</a:t>
                      </a:r>
                      <a:r>
                        <a:rPr lang="en-US" sz="1600" b="1">
                          <a:solidFill>
                            <a:srgbClr val="4CCBED"/>
                          </a:solidFill>
                          <a:latin typeface="+mj-lt"/>
                          <a:hlinkClick r:id="rId3">
                            <a:extLst>
                              <a:ext uri="{A12FA001-AC4F-418D-AE19-62706E023703}">
                                <ahyp:hlinkClr xmlns:ahyp="http://schemas.microsoft.com/office/drawing/2018/hyperlinkcolor" val="tx"/>
                              </a:ext>
                            </a:extLst>
                          </a:hlinkClick>
                        </a:rPr>
                        <a:t>CopilotStudio</a:t>
                      </a:r>
                      <a:endParaRPr lang="en-US" sz="1600" b="1">
                        <a:solidFill>
                          <a:srgbClr val="4CCBED"/>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4">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4">
                            <a:extLst>
                              <a:ext uri="{A12FA001-AC4F-418D-AE19-62706E023703}">
                                <ahyp:hlinkClr xmlns:ahyp="http://schemas.microsoft.com/office/drawing/2018/hyperlinkcolor" val="tx"/>
                              </a:ext>
                            </a:extLst>
                          </a:hlinkClick>
                        </a:rPr>
                        <a:t>/CopilotStudioBlog</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5">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5">
                            <a:extLst>
                              <a:ext uri="{A12FA001-AC4F-418D-AE19-62706E023703}">
                                <ahyp:hlinkClr xmlns:ahyp="http://schemas.microsoft.com/office/drawing/2018/hyperlinkcolor" val="tx"/>
                              </a:ext>
                            </a:extLst>
                          </a:hlinkClick>
                        </a:rPr>
                        <a:t>/CopilotStudioDemo</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6">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6">
                            <a:extLst>
                              <a:ext uri="{A12FA001-AC4F-418D-AE19-62706E023703}">
                                <ahyp:hlinkClr xmlns:ahyp="http://schemas.microsoft.com/office/drawing/2018/hyperlinkcolor" val="tx"/>
                              </a:ext>
                            </a:extLst>
                          </a:hlinkClick>
                        </a:rPr>
                        <a:t>/CopilotStudioDocs</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Aptos SemiBold" panose="020B0004020202020204"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rgbClr val="1392B4"/>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7">
                            <a:extLst>
                              <a:ext uri="{A12FA001-AC4F-418D-AE19-62706E023703}">
                                <ahyp:hlinkClr xmlns:ahyp="http://schemas.microsoft.com/office/drawing/2018/hyperlinkcolor" val="tx"/>
                              </a:ext>
                            </a:extLst>
                          </a:hlinkClick>
                        </a:rPr>
                        <a:t>/CopilotStudioGuidance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500307">
                <a:tc>
                  <a:txBody>
                    <a:bodyPr/>
                    <a:lstStyle/>
                    <a:p>
                      <a:r>
                        <a:rPr lang="en-US" sz="1600" b="0">
                          <a:solidFill>
                            <a:schemeClr val="tx1"/>
                          </a:solidFill>
                          <a:latin typeface="Aptos SemiBold" panose="020B0004020202020204"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a:t>
                      </a:r>
                      <a:r>
                        <a:rPr lang="en-US" sz="1600" b="1" kern="1200" err="1">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CopilotStudioImplementationGuide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a:solidFill>
                            <a:schemeClr val="tx1"/>
                          </a:solidFill>
                          <a:latin typeface="Aptos SemiBold" panose="020B0004020202020204" pitchFamily="34" charset="0"/>
                        </a:rPr>
                        <a:t>Community page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9">
                            <a:extLst>
                              <a:ext uri="{A12FA001-AC4F-418D-AE19-62706E023703}">
                                <ahyp:hlinkClr xmlns:ahyp="http://schemas.microsoft.com/office/drawing/2018/hyperlinkcolor" val="tx"/>
                              </a:ext>
                            </a:extLst>
                          </a:hlinkClick>
                        </a:rPr>
                        <a:t>/CopilotStudioCommunity</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spTree>
    <p:extLst>
      <p:ext uri="{BB962C8B-B14F-4D97-AF65-F5344CB8AC3E}">
        <p14:creationId xmlns:p14="http://schemas.microsoft.com/office/powerpoint/2010/main" val="368935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copilot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the project and the business problems the copilot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copilot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copilot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Copilot </a:t>
            </a:r>
            <a:r>
              <a:rPr lang="en-US" sz="1400">
                <a:solidFill>
                  <a:srgbClr val="000000"/>
                </a:solidFill>
                <a:latin typeface="Aptos" panose="020B0004020202020204" pitchFamily="34" charset="0"/>
                <a:cs typeface="Segoe UI" pitchFamily="34" charset="0"/>
              </a:rPr>
              <a:t>is planned to be available to all 40k Contoso Corporation  employees in Microsoft Teams as an app and in the global internal portal as a chatbot.</a:t>
            </a:r>
          </a:p>
          <a:p>
            <a:pPr defTabSz="932472" fontAlgn="base">
              <a:spcAft>
                <a:spcPts val="600"/>
              </a:spcAft>
            </a:pPr>
            <a:r>
              <a:rPr lang="en-US" sz="1400">
                <a:solidFill>
                  <a:srgbClr val="000000"/>
                </a:solidFill>
                <a:latin typeface="Aptos" panose="020B0004020202020204" pitchFamily="34" charset="0"/>
                <a:cs typeface="Segoe UI" pitchFamily="34" charset="0"/>
              </a:rPr>
              <a:t>The copilot is expected to leverage AI and existing knowledge sources to answer employee questions on HR, IT, Sales and Finance topics. Answers must be grounded and sourced in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copilot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6" ma:contentTypeDescription="Create a new document." ma:contentTypeScope="" ma:versionID="d055c0db0209b2eb5f964486f9517aaf">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4782495f102afa321e81015c894d5bb2"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UserInfo>
        <DisplayName>Peyton Fraser</DisplayName>
        <AccountId>369</AccountId>
        <AccountType/>
      </UserInfo>
      <UserInfo>
        <DisplayName>Yabin Liu</DisplayName>
        <AccountId>370</AccountId>
        <AccountType/>
      </UserInfo>
      <UserInfo>
        <DisplayName>Peter Swimm</DisplayName>
        <AccountId>35</AccountId>
        <AccountType/>
      </UserInfo>
      <UserInfo>
        <DisplayName>Pawan Taparia</DisplayName>
        <AccountId>118</AccountId>
        <AccountType/>
      </UserInfo>
      <UserInfo>
        <DisplayName>Henry Jammes</DisplayName>
        <AccountId>9</AccountId>
        <AccountType/>
      </UserInfo>
      <UserInfo>
        <DisplayName>JB Chong</DisplayName>
        <AccountId>421</AccountId>
        <AccountType/>
      </UserInfo>
      <UserInfo>
        <DisplayName>Johan De Weerdt</DisplayName>
        <AccountId>475</AccountId>
        <AccountType/>
      </UserInfo>
      <UserInfo>
        <DisplayName>Luigi Delwiche</DisplayName>
        <AccountId>476</AccountId>
        <AccountType/>
      </UserInfo>
      <UserInfo>
        <DisplayName>Dries Vanderhaeghen</DisplayName>
        <AccountId>477</AccountId>
        <AccountType/>
      </UserInfo>
      <UserInfo>
        <DisplayName>Juan Lage</DisplayName>
        <AccountId>478</AccountId>
        <AccountType/>
      </UserInfo>
      <UserInfo>
        <DisplayName>Dirk Caals</DisplayName>
        <AccountId>479</AccountId>
        <AccountType/>
      </UserInfo>
      <UserInfo>
        <DisplayName>Roman Bulanenko</DisplayName>
        <AccountId>321</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E00207E-1010-4330-983B-A64C4F810EA6}">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0d3a6c83-94cb-4384-9083-9197032d111d"/>
    <ds:schemaRef ds:uri="56246f71-ff4b-4421-99f7-608963c392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19208</Words>
  <Application>Microsoft Office PowerPoint</Application>
  <PresentationFormat>Widescreen</PresentationFormat>
  <Paragraphs>2223</Paragraphs>
  <Slides>88</Slides>
  <Notes>70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88</vt:i4>
      </vt:variant>
    </vt:vector>
  </HeadingPairs>
  <TitlesOfParts>
    <vt:vector size="104" baseType="lpstr">
      <vt:lpstr>Aptos</vt:lpstr>
      <vt:lpstr>Aptos Black</vt:lpstr>
      <vt:lpstr>Aptos SemiBold</vt:lpstr>
      <vt:lpstr>Aptos_MSFontService</vt:lpstr>
      <vt:lpstr>Arial</vt:lpstr>
      <vt:lpstr>Bierstadt</vt:lpstr>
      <vt:lpstr>Calibri</vt:lpstr>
      <vt:lpstr>Consolas</vt:lpstr>
      <vt:lpstr>Courier New</vt:lpstr>
      <vt:lpstr>Segoe UI</vt:lpstr>
      <vt:lpstr>Segoe UI Bold</vt:lpstr>
      <vt:lpstr>Segoe UI Semibold</vt:lpstr>
      <vt:lpstr>segoe ui semilight</vt:lpstr>
      <vt:lpstr>Wingdings</vt:lpstr>
      <vt:lpstr>Power Virtual Agents Template Black</vt:lpstr>
      <vt:lpstr>1_Power Virtual Agents Template Black</vt:lpstr>
      <vt:lpstr>Implementation Guide</vt:lpstr>
      <vt:lpstr>PowerPoint Presentation</vt:lpstr>
      <vt:lpstr>Typical Success by Design engagement lifecycle</vt:lpstr>
      <vt:lpstr>Implementation Guide</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Copilot Studio architecture</vt:lpstr>
      <vt:lpstr>PowerPoint Presentation</vt:lpstr>
      <vt:lpstr>PowerPoint Presentation</vt:lpstr>
      <vt:lpstr>PowerPoint Presentation</vt:lpstr>
      <vt:lpstr>PowerPoint Presentation</vt:lpstr>
      <vt:lpstr>PowerPoint Presentation</vt:lpstr>
      <vt:lpstr>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Generative answers processes and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PowerPoint Presentation</vt:lpstr>
      <vt:lpstr>PowerPoint Presentation</vt:lpstr>
      <vt:lpstr>PowerPoint Presentation</vt:lpstr>
      <vt:lpstr>PowerPoint Presentation</vt:lpstr>
      <vt:lpstr>Channels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Application Insights example</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Studio - Implementation Review</dc:title>
  <dc:subject>&lt;Event name&gt;</dc:subject>
  <dc:creator>Henry.Jammes@microsoft.com</dc:creator>
  <cp:keywords/>
  <dc:description/>
  <cp:lastModifiedBy>Henry Jammes</cp:lastModifiedBy>
  <cp:revision>2</cp:revision>
  <dcterms:created xsi:type="dcterms:W3CDTF">2020-09-02T05:19:15Z</dcterms:created>
  <dcterms:modified xsi:type="dcterms:W3CDTF">2024-03-05T16:53:16Z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